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21" r:id="rId1"/>
  </p:sldMasterIdLst>
  <p:notesMasterIdLst>
    <p:notesMasterId r:id="rId3"/>
  </p:notesMasterIdLst>
  <p:handoutMasterIdLst>
    <p:handoutMasterId r:id="rId4"/>
  </p:handoutMasterIdLst>
  <p:sldIdLst>
    <p:sldId id="256" r:id="rId2"/>
  </p:sldIdLst>
  <p:sldSz cx="32918400" cy="43891200"/>
  <p:notesSz cx="6946900" cy="92202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5613" indent="1588" algn="l" rtl="0" fontAlgn="base">
      <a:spcBef>
        <a:spcPct val="0"/>
      </a:spcBef>
      <a:spcAft>
        <a:spcPct val="0"/>
      </a:spcAft>
      <a:defRPr sz="2400" kern="1200">
        <a:solidFill>
          <a:schemeClr val="tx1"/>
        </a:solidFill>
        <a:latin typeface="Times New Roman" pitchFamily="18" charset="0"/>
        <a:ea typeface="+mn-ea"/>
        <a:cs typeface="+mn-cs"/>
      </a:defRPr>
    </a:lvl2pPr>
    <a:lvl3pPr marL="912813" indent="1588" algn="l" rtl="0" fontAlgn="base">
      <a:spcBef>
        <a:spcPct val="0"/>
      </a:spcBef>
      <a:spcAft>
        <a:spcPct val="0"/>
      </a:spcAft>
      <a:defRPr sz="2400" kern="1200">
        <a:solidFill>
          <a:schemeClr val="tx1"/>
        </a:solidFill>
        <a:latin typeface="Times New Roman" pitchFamily="18" charset="0"/>
        <a:ea typeface="+mn-ea"/>
        <a:cs typeface="+mn-cs"/>
      </a:defRPr>
    </a:lvl3pPr>
    <a:lvl4pPr marL="1370013" indent="1588" algn="l" rtl="0" fontAlgn="base">
      <a:spcBef>
        <a:spcPct val="0"/>
      </a:spcBef>
      <a:spcAft>
        <a:spcPct val="0"/>
      </a:spcAft>
      <a:defRPr sz="2400" kern="1200">
        <a:solidFill>
          <a:schemeClr val="tx1"/>
        </a:solidFill>
        <a:latin typeface="Times New Roman" pitchFamily="18" charset="0"/>
        <a:ea typeface="+mn-ea"/>
        <a:cs typeface="+mn-cs"/>
      </a:defRPr>
    </a:lvl4pPr>
    <a:lvl5pPr marL="1827213" indent="1588"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33"/>
    <a:srgbClr val="0099FF"/>
    <a:srgbClr val="990066"/>
    <a:srgbClr val="99CC33"/>
    <a:srgbClr val="000099"/>
    <a:srgbClr val="333399"/>
    <a:srgbClr val="63FA26"/>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7434" autoAdjust="0"/>
    <p:restoredTop sz="98833" autoAdjust="0"/>
  </p:normalViewPr>
  <p:slideViewPr>
    <p:cSldViewPr>
      <p:cViewPr>
        <p:scale>
          <a:sx n="50" d="100"/>
          <a:sy n="50" d="100"/>
        </p:scale>
        <p:origin x="3138" y="9936"/>
      </p:cViewPr>
      <p:guideLst>
        <p:guide orient="horz" pos="13824"/>
        <p:guide pos="91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634" y="-108"/>
      </p:cViewPr>
      <p:guideLst>
        <p:guide orient="horz" pos="2904"/>
        <p:guide pos="218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09900" cy="460375"/>
          </a:xfrm>
          <a:prstGeom prst="rect">
            <a:avLst/>
          </a:prstGeom>
          <a:noFill/>
          <a:ln w="9525">
            <a:noFill/>
            <a:miter lim="800000"/>
            <a:headEnd/>
            <a:tailEnd/>
          </a:ln>
        </p:spPr>
        <p:txBody>
          <a:bodyPr vert="horz" wrap="square" lIns="87389" tIns="43695" rIns="87389" bIns="43695" numCol="1" anchor="t" anchorCtr="0" compatLnSpc="1">
            <a:prstTxWarp prst="textNoShape">
              <a:avLst/>
            </a:prstTxWarp>
          </a:bodyPr>
          <a:lstStyle>
            <a:lvl1pPr defTabSz="873125" eaLnBrk="0" hangingPunct="0">
              <a:defRPr sz="1100">
                <a:effectLst>
                  <a:outerShdw blurRad="38100" dist="38100" dir="2700000" algn="tl">
                    <a:srgbClr val="C0C0C0"/>
                  </a:outerShdw>
                </a:effectLst>
              </a:defRPr>
            </a:lvl1pPr>
          </a:lstStyle>
          <a:p>
            <a:endParaRPr lang="en-US"/>
          </a:p>
        </p:txBody>
      </p:sp>
      <p:sp>
        <p:nvSpPr>
          <p:cNvPr id="3" name="Date Placeholder 2"/>
          <p:cNvSpPr>
            <a:spLocks noGrp="1"/>
          </p:cNvSpPr>
          <p:nvPr>
            <p:ph type="dt" sz="quarter" idx="1"/>
          </p:nvPr>
        </p:nvSpPr>
        <p:spPr bwMode="auto">
          <a:xfrm>
            <a:off x="3935413" y="0"/>
            <a:ext cx="3009900" cy="460375"/>
          </a:xfrm>
          <a:prstGeom prst="rect">
            <a:avLst/>
          </a:prstGeom>
          <a:noFill/>
          <a:ln w="9525">
            <a:noFill/>
            <a:miter lim="800000"/>
            <a:headEnd/>
            <a:tailEnd/>
          </a:ln>
        </p:spPr>
        <p:txBody>
          <a:bodyPr vert="horz" wrap="square" lIns="87389" tIns="43695" rIns="87389" bIns="43695" numCol="1" anchor="t" anchorCtr="0" compatLnSpc="1">
            <a:prstTxWarp prst="textNoShape">
              <a:avLst/>
            </a:prstTxWarp>
          </a:bodyPr>
          <a:lstStyle>
            <a:lvl1pPr algn="r" defTabSz="873125" eaLnBrk="0" hangingPunct="0">
              <a:defRPr sz="1100">
                <a:effectLst>
                  <a:outerShdw blurRad="38100" dist="38100" dir="2700000" algn="tl">
                    <a:srgbClr val="C0C0C0"/>
                  </a:outerShdw>
                </a:effectLst>
              </a:defRPr>
            </a:lvl1pPr>
          </a:lstStyle>
          <a:p>
            <a:fld id="{92396282-588C-4D0F-9815-8879560DA759}" type="datetimeFigureOut">
              <a:rPr lang="en-US"/>
              <a:pPr/>
              <a:t>10/20/2010</a:t>
            </a:fld>
            <a:endParaRPr lang="en-US"/>
          </a:p>
        </p:txBody>
      </p:sp>
      <p:sp>
        <p:nvSpPr>
          <p:cNvPr id="4" name="Footer Placeholder 3"/>
          <p:cNvSpPr>
            <a:spLocks noGrp="1"/>
          </p:cNvSpPr>
          <p:nvPr>
            <p:ph type="ftr" sz="quarter" idx="2"/>
          </p:nvPr>
        </p:nvSpPr>
        <p:spPr bwMode="auto">
          <a:xfrm>
            <a:off x="0" y="8758238"/>
            <a:ext cx="3009900" cy="460375"/>
          </a:xfrm>
          <a:prstGeom prst="rect">
            <a:avLst/>
          </a:prstGeom>
          <a:noFill/>
          <a:ln w="9525">
            <a:noFill/>
            <a:miter lim="800000"/>
            <a:headEnd/>
            <a:tailEnd/>
          </a:ln>
        </p:spPr>
        <p:txBody>
          <a:bodyPr vert="horz" wrap="square" lIns="87389" tIns="43695" rIns="87389" bIns="43695" numCol="1" anchor="b" anchorCtr="0" compatLnSpc="1">
            <a:prstTxWarp prst="textNoShape">
              <a:avLst/>
            </a:prstTxWarp>
          </a:bodyPr>
          <a:lstStyle>
            <a:lvl1pPr defTabSz="873125" eaLnBrk="0" hangingPunct="0">
              <a:defRPr sz="1100">
                <a:effectLst>
                  <a:outerShdw blurRad="38100" dist="38100" dir="2700000" algn="tl">
                    <a:srgbClr val="C0C0C0"/>
                  </a:outerShdw>
                </a:effectLst>
              </a:defRPr>
            </a:lvl1pPr>
          </a:lstStyle>
          <a:p>
            <a:endParaRPr lang="en-US"/>
          </a:p>
        </p:txBody>
      </p:sp>
      <p:sp>
        <p:nvSpPr>
          <p:cNvPr id="5" name="Slide Number Placeholder 4"/>
          <p:cNvSpPr>
            <a:spLocks noGrp="1"/>
          </p:cNvSpPr>
          <p:nvPr>
            <p:ph type="sldNum" sz="quarter" idx="3"/>
          </p:nvPr>
        </p:nvSpPr>
        <p:spPr bwMode="auto">
          <a:xfrm>
            <a:off x="3935413" y="8758238"/>
            <a:ext cx="3009900" cy="460375"/>
          </a:xfrm>
          <a:prstGeom prst="rect">
            <a:avLst/>
          </a:prstGeom>
          <a:noFill/>
          <a:ln w="9525">
            <a:noFill/>
            <a:miter lim="800000"/>
            <a:headEnd/>
            <a:tailEnd/>
          </a:ln>
        </p:spPr>
        <p:txBody>
          <a:bodyPr vert="horz" wrap="square" lIns="87389" tIns="43695" rIns="87389" bIns="43695" numCol="1" anchor="b" anchorCtr="0" compatLnSpc="1">
            <a:prstTxWarp prst="textNoShape">
              <a:avLst/>
            </a:prstTxWarp>
          </a:bodyPr>
          <a:lstStyle>
            <a:lvl1pPr algn="r" defTabSz="873125" eaLnBrk="0" hangingPunct="0">
              <a:defRPr sz="1100">
                <a:effectLst>
                  <a:outerShdw blurRad="38100" dist="38100" dir="2700000" algn="tl">
                    <a:srgbClr val="C0C0C0"/>
                  </a:outerShdw>
                </a:effectLst>
              </a:defRPr>
            </a:lvl1pPr>
          </a:lstStyle>
          <a:p>
            <a:fld id="{862D3E60-B697-4028-9F49-0DF89092E5F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95613" cy="455613"/>
          </a:xfrm>
          <a:prstGeom prst="rect">
            <a:avLst/>
          </a:prstGeom>
          <a:noFill/>
          <a:ln w="9525">
            <a:noFill/>
            <a:miter lim="800000"/>
            <a:headEnd/>
            <a:tailEnd/>
          </a:ln>
        </p:spPr>
        <p:txBody>
          <a:bodyPr vert="horz" wrap="square" lIns="92634" tIns="46317" rIns="92634" bIns="46317" numCol="1" anchor="t" anchorCtr="0" compatLnSpc="1">
            <a:prstTxWarp prst="textNoShape">
              <a:avLst/>
            </a:prstTxWarp>
          </a:bodyPr>
          <a:lstStyle>
            <a:lvl1pPr defTabSz="873125" eaLnBrk="0" hangingPunct="0">
              <a:defRPr sz="1200"/>
            </a:lvl1pPr>
          </a:lstStyle>
          <a:p>
            <a:endParaRPr lang="en-US"/>
          </a:p>
        </p:txBody>
      </p:sp>
      <p:sp>
        <p:nvSpPr>
          <p:cNvPr id="4099" name="Rectangle 3"/>
          <p:cNvSpPr>
            <a:spLocks noGrp="1" noChangeArrowheads="1"/>
          </p:cNvSpPr>
          <p:nvPr>
            <p:ph type="dt" idx="1"/>
          </p:nvPr>
        </p:nvSpPr>
        <p:spPr bwMode="auto">
          <a:xfrm>
            <a:off x="3940175" y="0"/>
            <a:ext cx="2994025" cy="455613"/>
          </a:xfrm>
          <a:prstGeom prst="rect">
            <a:avLst/>
          </a:prstGeom>
          <a:noFill/>
          <a:ln w="9525">
            <a:noFill/>
            <a:miter lim="800000"/>
            <a:headEnd/>
            <a:tailEnd/>
          </a:ln>
        </p:spPr>
        <p:txBody>
          <a:bodyPr vert="horz" wrap="square" lIns="92634" tIns="46317" rIns="92634" bIns="46317" numCol="1" anchor="t" anchorCtr="0" compatLnSpc="1">
            <a:prstTxWarp prst="textNoShape">
              <a:avLst/>
            </a:prstTxWarp>
          </a:bodyPr>
          <a:lstStyle>
            <a:lvl1pPr algn="r" defTabSz="873125" eaLnBrk="0" hangingPunct="0">
              <a:defRPr sz="1200"/>
            </a:lvl1pPr>
          </a:lstStyle>
          <a:p>
            <a:endParaRPr lang="en-US"/>
          </a:p>
        </p:txBody>
      </p:sp>
      <p:sp>
        <p:nvSpPr>
          <p:cNvPr id="13316" name="Rectangle 4"/>
          <p:cNvSpPr>
            <a:spLocks noGrp="1" noRot="1" noChangeAspect="1" noChangeArrowheads="1" noTextEdit="1"/>
          </p:cNvSpPr>
          <p:nvPr>
            <p:ph type="sldImg" idx="2"/>
          </p:nvPr>
        </p:nvSpPr>
        <p:spPr bwMode="auto">
          <a:xfrm>
            <a:off x="2157413" y="684213"/>
            <a:ext cx="2622550" cy="3497262"/>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44563" y="4410075"/>
            <a:ext cx="5045075" cy="4106863"/>
          </a:xfrm>
          <a:prstGeom prst="rect">
            <a:avLst/>
          </a:prstGeom>
          <a:noFill/>
          <a:ln w="9525">
            <a:noFill/>
            <a:miter lim="800000"/>
            <a:headEnd/>
            <a:tailEnd/>
          </a:ln>
        </p:spPr>
        <p:txBody>
          <a:bodyPr vert="horz" wrap="square" lIns="92634" tIns="46317" rIns="92634" bIns="4631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743950"/>
            <a:ext cx="2995613" cy="457200"/>
          </a:xfrm>
          <a:prstGeom prst="rect">
            <a:avLst/>
          </a:prstGeom>
          <a:noFill/>
          <a:ln w="9525">
            <a:noFill/>
            <a:miter lim="800000"/>
            <a:headEnd/>
            <a:tailEnd/>
          </a:ln>
        </p:spPr>
        <p:txBody>
          <a:bodyPr vert="horz" wrap="square" lIns="92634" tIns="46317" rIns="92634" bIns="46317" numCol="1" anchor="b" anchorCtr="0" compatLnSpc="1">
            <a:prstTxWarp prst="textNoShape">
              <a:avLst/>
            </a:prstTxWarp>
          </a:bodyPr>
          <a:lstStyle>
            <a:lvl1pPr defTabSz="873125" eaLnBrk="0" hangingPunct="0">
              <a:defRPr sz="1200"/>
            </a:lvl1pPr>
          </a:lstStyle>
          <a:p>
            <a:endParaRPr lang="en-US"/>
          </a:p>
        </p:txBody>
      </p:sp>
      <p:sp>
        <p:nvSpPr>
          <p:cNvPr id="4103" name="Rectangle 7"/>
          <p:cNvSpPr>
            <a:spLocks noGrp="1" noChangeArrowheads="1"/>
          </p:cNvSpPr>
          <p:nvPr>
            <p:ph type="sldNum" sz="quarter" idx="5"/>
          </p:nvPr>
        </p:nvSpPr>
        <p:spPr bwMode="auto">
          <a:xfrm>
            <a:off x="3940175" y="8743950"/>
            <a:ext cx="2994025" cy="457200"/>
          </a:xfrm>
          <a:prstGeom prst="rect">
            <a:avLst/>
          </a:prstGeom>
          <a:noFill/>
          <a:ln w="9525">
            <a:noFill/>
            <a:miter lim="800000"/>
            <a:headEnd/>
            <a:tailEnd/>
          </a:ln>
        </p:spPr>
        <p:txBody>
          <a:bodyPr vert="horz" wrap="square" lIns="92634" tIns="46317" rIns="92634" bIns="46317" numCol="1" anchor="b" anchorCtr="0" compatLnSpc="1">
            <a:prstTxWarp prst="textNoShape">
              <a:avLst/>
            </a:prstTxWarp>
          </a:bodyPr>
          <a:lstStyle>
            <a:lvl1pPr algn="r" defTabSz="873125" eaLnBrk="0" hangingPunct="0">
              <a:defRPr sz="1200"/>
            </a:lvl1pPr>
          </a:lstStyle>
          <a:p>
            <a:fld id="{D6BEA32A-EB3E-4F03-BD51-6BBC590A821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85635" algn="l" defTabSz="914256" rtl="0" eaLnBrk="1" latinLnBrk="0" hangingPunct="1">
      <a:defRPr sz="1000" kern="1200">
        <a:solidFill>
          <a:schemeClr val="tx1"/>
        </a:solidFill>
        <a:latin typeface="+mn-lt"/>
        <a:ea typeface="+mn-ea"/>
        <a:cs typeface="+mn-cs"/>
      </a:defRPr>
    </a:lvl6pPr>
    <a:lvl7pPr marL="2742763" algn="l" defTabSz="914256" rtl="0" eaLnBrk="1" latinLnBrk="0" hangingPunct="1">
      <a:defRPr sz="1000" kern="1200">
        <a:solidFill>
          <a:schemeClr val="tx1"/>
        </a:solidFill>
        <a:latin typeface="+mn-lt"/>
        <a:ea typeface="+mn-ea"/>
        <a:cs typeface="+mn-cs"/>
      </a:defRPr>
    </a:lvl7pPr>
    <a:lvl8pPr marL="3199886" algn="l" defTabSz="914256" rtl="0" eaLnBrk="1" latinLnBrk="0" hangingPunct="1">
      <a:defRPr sz="1000" kern="1200">
        <a:solidFill>
          <a:schemeClr val="tx1"/>
        </a:solidFill>
        <a:latin typeface="+mn-lt"/>
        <a:ea typeface="+mn-ea"/>
        <a:cs typeface="+mn-cs"/>
      </a:defRPr>
    </a:lvl8pPr>
    <a:lvl9pPr marL="3657014" algn="l" defTabSz="914256"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p:txBody>
          <a:bodyPr/>
          <a:lstStyle/>
          <a:p>
            <a:endParaRPr lang="en-US" smtClean="0"/>
          </a:p>
        </p:txBody>
      </p:sp>
      <p:sp>
        <p:nvSpPr>
          <p:cNvPr id="16387" name="Slide Number Placeholder 3"/>
          <p:cNvSpPr>
            <a:spLocks noGrp="1"/>
          </p:cNvSpPr>
          <p:nvPr>
            <p:ph type="sldNum" sz="quarter" idx="5"/>
          </p:nvPr>
        </p:nvSpPr>
        <p:spPr>
          <a:noFill/>
        </p:spPr>
        <p:txBody>
          <a:bodyPr/>
          <a:lstStyle/>
          <a:p>
            <a:fld id="{76D5721F-17B9-48C4-B7F5-9941583BBB3C}"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519308" y="8778240"/>
            <a:ext cx="29626560" cy="11704320"/>
          </a:xfrm>
        </p:spPr>
        <p:txBody>
          <a:bodyPr vert="horz" lIns="219456" tIns="0" rIns="219456" bIns="0" anchor="b">
            <a:normAutofit/>
            <a:scene3d>
              <a:camera prst="orthographicFront"/>
              <a:lightRig rig="soft" dir="t">
                <a:rot lat="0" lon="0" rev="17220000"/>
              </a:lightRig>
            </a:scene3d>
            <a:sp3d prstMaterial="softEdge">
              <a:bevelT w="38100" h="38100"/>
            </a:sp3d>
          </a:bodyPr>
          <a:lstStyle>
            <a:lvl1pPr>
              <a:defRPr sz="230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a:defRPr/>
            </a:pPr>
            <a:endParaRPr lang="en-US"/>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a:lstStyle/>
          <a:p>
            <a:pPr>
              <a:defRPr/>
            </a:pPr>
            <a:fld id="{1FC93ECE-7EFB-4A50-847D-F86D2D6EC6B2}" type="slidenum">
              <a:rPr lang="en-US" smtClean="0"/>
              <a:pPr>
                <a:defRPr/>
              </a:pPr>
              <a:t>‹#›</a:t>
            </a:fld>
            <a:endParaRPr lang="en-US"/>
          </a:p>
        </p:txBody>
      </p:sp>
      <p:sp>
        <p:nvSpPr>
          <p:cNvPr id="9" name="Subtitle 8"/>
          <p:cNvSpPr>
            <a:spLocks noGrp="1"/>
          </p:cNvSpPr>
          <p:nvPr>
            <p:ph type="subTitle" idx="1"/>
          </p:nvPr>
        </p:nvSpPr>
        <p:spPr>
          <a:xfrm>
            <a:off x="4937760" y="21322867"/>
            <a:ext cx="23042880" cy="11216640"/>
          </a:xfrm>
        </p:spPr>
        <p:txBody>
          <a:bodyPr/>
          <a:lstStyle>
            <a:lvl1pPr marL="0" indent="0" algn="ctr">
              <a:buNone/>
              <a:defRPr>
                <a:solidFill>
                  <a:schemeClr val="tx1"/>
                </a:solidFill>
              </a:defRPr>
            </a:lvl1pPr>
            <a:lvl2pPr marL="2194560" indent="0" algn="ctr">
              <a:buNone/>
            </a:lvl2pPr>
            <a:lvl3pPr marL="4389120" indent="0" algn="ctr">
              <a:buNone/>
            </a:lvl3pPr>
            <a:lvl4pPr marL="6583680" indent="0" algn="ctr">
              <a:buNone/>
            </a:lvl4pPr>
            <a:lvl5pPr marL="8778240" indent="0" algn="ctr">
              <a:buNone/>
            </a:lvl5pPr>
            <a:lvl6pPr marL="10972800" indent="0" algn="ctr">
              <a:buNone/>
            </a:lvl6pPr>
            <a:lvl7pPr marL="13167360" indent="0" algn="ctr">
              <a:buNone/>
            </a:lvl7pPr>
            <a:lvl8pPr marL="15361920" indent="0" algn="ctr">
              <a:buNone/>
            </a:lvl8pPr>
            <a:lvl9pPr marL="1755648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894E21A-8934-4EDA-BE59-AF764F747841}"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60720" y="3901440"/>
            <a:ext cx="25511760" cy="1170432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230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760720" y="16049830"/>
            <a:ext cx="25511760" cy="9662157"/>
          </a:xfrm>
        </p:spPr>
        <p:txBody>
          <a:bodyPr anchor="t"/>
          <a:lstStyle>
            <a:lvl1pPr marL="351130" indent="0" algn="l">
              <a:buNone/>
              <a:defRPr sz="9600">
                <a:solidFill>
                  <a:schemeClr val="tx1"/>
                </a:solidFill>
              </a:defRPr>
            </a:lvl1pPr>
            <a:lvl2pPr>
              <a:buNone/>
              <a:defRPr sz="8600">
                <a:solidFill>
                  <a:schemeClr val="tx1">
                    <a:tint val="75000"/>
                  </a:schemeClr>
                </a:solidFill>
              </a:defRPr>
            </a:lvl2pPr>
            <a:lvl3pPr>
              <a:buNone/>
              <a:defRPr sz="7700">
                <a:solidFill>
                  <a:schemeClr val="tx1">
                    <a:tint val="75000"/>
                  </a:schemeClr>
                </a:solidFill>
              </a:defRPr>
            </a:lvl3pPr>
            <a:lvl4pPr>
              <a:buNone/>
              <a:defRPr sz="6700">
                <a:solidFill>
                  <a:schemeClr val="tx1">
                    <a:tint val="75000"/>
                  </a:schemeClr>
                </a:solidFill>
              </a:defRPr>
            </a:lvl4pPr>
            <a:lvl5pPr>
              <a:buNone/>
              <a:defRPr sz="67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28529280" y="41066723"/>
            <a:ext cx="2743200" cy="2336800"/>
          </a:xfrm>
        </p:spPr>
        <p:txBody>
          <a:bodyPr/>
          <a:lstStyle/>
          <a:p>
            <a:pPr>
              <a:defRPr/>
            </a:pPr>
            <a:fld id="{677FBBE6-BF05-4B2C-9370-15D1EFAA0D79}"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645920" y="10241283"/>
            <a:ext cx="14538960" cy="28966163"/>
          </a:xfrm>
        </p:spPr>
        <p:txBody>
          <a:bodyPr/>
          <a:lstStyle>
            <a:lvl1pPr>
              <a:defRPr sz="12500"/>
            </a:lvl1pPr>
            <a:lvl2pPr>
              <a:defRPr sz="11500"/>
            </a:lvl2pPr>
            <a:lvl3pPr>
              <a:defRPr sz="9600"/>
            </a:lvl3pPr>
            <a:lvl4pPr>
              <a:defRPr sz="8600"/>
            </a:lvl4pPr>
            <a:lvl5pPr>
              <a:defRPr sz="8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16733520" y="10241283"/>
            <a:ext cx="14538960" cy="28966163"/>
          </a:xfrm>
        </p:spPr>
        <p:txBody>
          <a:bodyPr/>
          <a:lstStyle>
            <a:lvl1pPr>
              <a:defRPr sz="12500"/>
            </a:lvl1pPr>
            <a:lvl2pPr>
              <a:defRPr sz="11500"/>
            </a:lvl2pPr>
            <a:lvl3pPr>
              <a:defRPr sz="9600"/>
            </a:lvl3pPr>
            <a:lvl4pPr>
              <a:defRPr sz="8600"/>
            </a:lvl4pPr>
            <a:lvl5pPr>
              <a:defRPr sz="8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2600A27-5769-4833-B5F2-BEEDD111B561}"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920" y="1747520"/>
            <a:ext cx="29626560" cy="73152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45920" y="9824720"/>
            <a:ext cx="14544677" cy="4805677"/>
          </a:xfrm>
        </p:spPr>
        <p:txBody>
          <a:bodyPr anchor="ctr"/>
          <a:lstStyle>
            <a:lvl1pPr marL="0" indent="0">
              <a:buNone/>
              <a:defRPr sz="11500" b="0" cap="all" baseline="0">
                <a:solidFill>
                  <a:schemeClr val="tx1"/>
                </a:solidFill>
              </a:defRPr>
            </a:lvl1pPr>
            <a:lvl2pPr>
              <a:buNone/>
              <a:defRPr sz="9600" b="1"/>
            </a:lvl2pPr>
            <a:lvl3pPr>
              <a:buNone/>
              <a:defRPr sz="8600" b="1"/>
            </a:lvl3pPr>
            <a:lvl4pPr>
              <a:buNone/>
              <a:defRPr sz="7700" b="1"/>
            </a:lvl4pPr>
            <a:lvl5pPr>
              <a:buNone/>
              <a:defRPr sz="77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6722092" y="9824720"/>
            <a:ext cx="14550390" cy="4805677"/>
          </a:xfrm>
        </p:spPr>
        <p:txBody>
          <a:bodyPr anchor="ctr"/>
          <a:lstStyle>
            <a:lvl1pPr marL="0" indent="0">
              <a:buNone/>
              <a:defRPr sz="11500" b="0" cap="all" baseline="0">
                <a:solidFill>
                  <a:schemeClr val="tx1"/>
                </a:solidFill>
              </a:defRPr>
            </a:lvl1pPr>
            <a:lvl2pPr>
              <a:buNone/>
              <a:defRPr sz="9600" b="1"/>
            </a:lvl2pPr>
            <a:lvl3pPr>
              <a:buNone/>
              <a:defRPr sz="8600" b="1"/>
            </a:lvl3pPr>
            <a:lvl4pPr>
              <a:buNone/>
              <a:defRPr sz="7700" b="1"/>
            </a:lvl4pPr>
            <a:lvl5pPr>
              <a:buNone/>
              <a:defRPr sz="77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1645920" y="15118083"/>
            <a:ext cx="14544677" cy="24089363"/>
          </a:xfrm>
        </p:spPr>
        <p:txBody>
          <a:bodyPr/>
          <a:lstStyle>
            <a:lvl1pPr>
              <a:defRPr sz="11500"/>
            </a:lvl1pPr>
            <a:lvl2pPr>
              <a:defRPr sz="9600"/>
            </a:lvl2pPr>
            <a:lvl3pPr>
              <a:defRPr sz="8600"/>
            </a:lvl3pPr>
            <a:lvl4pPr>
              <a:defRPr sz="7700"/>
            </a:lvl4pPr>
            <a:lvl5pPr>
              <a:defRPr sz="77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16722092" y="15118083"/>
            <a:ext cx="14550390" cy="24089363"/>
          </a:xfrm>
        </p:spPr>
        <p:txBody>
          <a:bodyPr/>
          <a:lstStyle>
            <a:lvl1pPr>
              <a:defRPr sz="11500"/>
            </a:lvl1pPr>
            <a:lvl2pPr>
              <a:defRPr sz="9600"/>
            </a:lvl2pPr>
            <a:lvl3pPr>
              <a:defRPr sz="8600"/>
            </a:lvl3pPr>
            <a:lvl4pPr>
              <a:defRPr sz="7700"/>
            </a:lvl4pPr>
            <a:lvl5pPr>
              <a:defRPr sz="77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19C77B6-4EE7-4F0B-A4AE-8DE9436270B7}"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91DB8EF-591B-405B-BC9A-CFDEDC92961D}"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40F84C8-77A6-4E7B-82EB-86879101FE7D}" type="slidenum">
              <a:rPr lang="en-US" smtClean="0"/>
              <a:pPr>
                <a:defRPr/>
              </a:pPr>
              <a:t>‹#›</a:t>
            </a:fld>
            <a:endParaRPr lang="en-US"/>
          </a:p>
        </p:txBody>
      </p:sp>
      <p:grpSp>
        <p:nvGrpSpPr>
          <p:cNvPr id="5" name="Group 9"/>
          <p:cNvGrpSpPr>
            <a:grpSpLocks/>
          </p:cNvGrpSpPr>
          <p:nvPr userDrawn="1"/>
        </p:nvGrpSpPr>
        <p:grpSpPr bwMode="auto">
          <a:xfrm rot="10800000">
            <a:off x="-55563" y="37303075"/>
            <a:ext cx="33050163" cy="6664325"/>
            <a:chOff x="388739" y="17647918"/>
            <a:chExt cx="33049973" cy="6664960"/>
          </a:xfrm>
        </p:grpSpPr>
        <p:sp>
          <p:nvSpPr>
            <p:cNvPr id="6" name="Freeform 4"/>
            <p:cNvSpPr>
              <a:spLocks/>
            </p:cNvSpPr>
            <p:nvPr userDrawn="1"/>
          </p:nvSpPr>
          <p:spPr bwMode="auto">
            <a:xfrm>
              <a:off x="423664" y="17647918"/>
              <a:ext cx="32986473" cy="666496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lIns="438912" tIns="219456" rIns="438912" bIns="219456"/>
            <a:lstStyle/>
            <a:p>
              <a:pPr>
                <a:defRPr/>
              </a:pPr>
              <a:endParaRPr lang="en-US">
                <a:effectLst>
                  <a:outerShdw blurRad="38100" dist="38100" dir="2700000" algn="tl">
                    <a:srgbClr val="000000">
                      <a:alpha val="43137"/>
                    </a:srgbClr>
                  </a:outerShdw>
                </a:effectLst>
                <a:latin typeface="+mn-lt"/>
              </a:endParaRPr>
            </a:p>
          </p:txBody>
        </p:sp>
        <p:sp>
          <p:nvSpPr>
            <p:cNvPr id="7" name="Freeform 5"/>
            <p:cNvSpPr>
              <a:spLocks/>
            </p:cNvSpPr>
            <p:nvPr userDrawn="1"/>
          </p:nvSpPr>
          <p:spPr bwMode="auto">
            <a:xfrm>
              <a:off x="16217610" y="17690784"/>
              <a:ext cx="17144901" cy="4085027"/>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lIns="438912" tIns="219456" rIns="438912" bIns="219456"/>
            <a:lstStyle/>
            <a:p>
              <a:pPr>
                <a:defRPr/>
              </a:pPr>
              <a:endParaRPr lang="en-US">
                <a:effectLst>
                  <a:outerShdw blurRad="38100" dist="38100" dir="2700000" algn="tl">
                    <a:srgbClr val="000000">
                      <a:alpha val="43137"/>
                    </a:srgbClr>
                  </a:outerShdw>
                </a:effectLst>
                <a:latin typeface="+mn-lt"/>
              </a:endParaRPr>
            </a:p>
          </p:txBody>
        </p:sp>
        <p:grpSp>
          <p:nvGrpSpPr>
            <p:cNvPr id="8" name="Group 6"/>
            <p:cNvGrpSpPr>
              <a:grpSpLocks/>
            </p:cNvGrpSpPr>
            <p:nvPr userDrawn="1"/>
          </p:nvGrpSpPr>
          <p:grpSpPr bwMode="auto">
            <a:xfrm>
              <a:off x="388739" y="18943329"/>
              <a:ext cx="33049973" cy="4155034"/>
              <a:chOff x="-19045" y="216550"/>
              <a:chExt cx="9180548" cy="649224"/>
            </a:xfrm>
          </p:grpSpPr>
          <p:sp>
            <p:nvSpPr>
              <p:cNvPr id="9"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hangingPunct="0">
                  <a:defRPr/>
                </a:pPr>
                <a:endParaRPr lang="en-US">
                  <a:effectLst>
                    <a:outerShdw blurRad="38100" dist="38100" dir="2700000" algn="tl">
                      <a:srgbClr val="000000">
                        <a:alpha val="43137"/>
                      </a:srgbClr>
                    </a:outerShdw>
                  </a:effectLst>
                </a:endParaRPr>
              </a:p>
            </p:txBody>
          </p:sp>
          <p:sp>
            <p:nvSpPr>
              <p:cNvPr id="10"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hangingPunct="0">
                  <a:defRPr/>
                </a:pPr>
                <a:endParaRPr lang="en-US">
                  <a:effectLst>
                    <a:outerShdw blurRad="38100" dist="38100" dir="2700000" algn="tl">
                      <a:srgbClr val="000000">
                        <a:alpha val="43137"/>
                      </a:srgbClr>
                    </a:outerShdw>
                  </a:effectLst>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1747520"/>
            <a:ext cx="10829927" cy="7437120"/>
          </a:xfrm>
        </p:spPr>
        <p:txBody>
          <a:bodyPr vert="horz" anchor="b">
            <a:normAutofit/>
            <a:sp3d prstMaterial="softEdge"/>
          </a:bodyPr>
          <a:lstStyle>
            <a:lvl1pPr algn="l">
              <a:buNone/>
              <a:defRPr sz="106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645922" y="9753603"/>
            <a:ext cx="10829927" cy="29453843"/>
          </a:xfrm>
        </p:spPr>
        <p:txBody>
          <a:bodyPr/>
          <a:lstStyle>
            <a:lvl1pPr marL="0" indent="0">
              <a:buNone/>
              <a:defRPr sz="6700"/>
            </a:lvl1pPr>
            <a:lvl2pPr>
              <a:buNone/>
              <a:defRPr sz="5800"/>
            </a:lvl2pPr>
            <a:lvl3pPr>
              <a:buNone/>
              <a:defRPr sz="4800"/>
            </a:lvl3pPr>
            <a:lvl4pPr>
              <a:buNone/>
              <a:defRPr sz="4300"/>
            </a:lvl4pPr>
            <a:lvl5pPr>
              <a:buNone/>
              <a:defRPr sz="43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870180" y="1747523"/>
            <a:ext cx="18402300" cy="37459923"/>
          </a:xfrm>
        </p:spPr>
        <p:txBody>
          <a:bodyPr/>
          <a:lstStyle>
            <a:lvl1pPr>
              <a:defRPr sz="12500"/>
            </a:lvl1pPr>
            <a:lvl2pPr>
              <a:defRPr sz="11500"/>
            </a:lvl2pPr>
            <a:lvl3pPr>
              <a:defRPr sz="10600"/>
            </a:lvl3pPr>
            <a:lvl4pPr>
              <a:defRPr sz="9600"/>
            </a:lvl4pPr>
            <a:lvl5pPr>
              <a:defRPr sz="8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2B16969-A488-4CFE-85F0-4B58268FD70A}"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0" y="3901440"/>
            <a:ext cx="19751040" cy="3342643"/>
          </a:xfrm>
        </p:spPr>
        <p:txBody>
          <a:bodyPr lIns="219456" rIns="219456" bIns="0" anchor="b">
            <a:sp3d prstMaterial="softEdge"/>
          </a:bodyPr>
          <a:lstStyle>
            <a:lvl1pPr algn="ctr">
              <a:buNone/>
              <a:defRPr sz="96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6583680" y="11724640"/>
            <a:ext cx="19751040" cy="2535936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154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6583680" y="7467437"/>
            <a:ext cx="19751040" cy="3394253"/>
          </a:xfrm>
        </p:spPr>
        <p:txBody>
          <a:bodyPr lIns="219456" tIns="219456" rIns="219456" anchor="t"/>
          <a:lstStyle>
            <a:lvl1pPr marL="0" indent="0" algn="ctr">
              <a:buNone/>
              <a:defRPr sz="6700"/>
            </a:lvl1pPr>
            <a:lvl2pPr>
              <a:defRPr sz="5800"/>
            </a:lvl2pPr>
            <a:lvl3pPr>
              <a:defRPr sz="4800"/>
            </a:lvl3pPr>
            <a:lvl4pPr>
              <a:defRPr sz="4300"/>
            </a:lvl4pPr>
            <a:lvl5pPr>
              <a:defRPr sz="43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2A85835-A772-4FA8-AA46-CE9969B92F42}"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9785CB7-E4CE-4107-AA7B-DE6AF3623896}"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5840" y="1757686"/>
            <a:ext cx="7406640" cy="3744976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645920" y="1757686"/>
            <a:ext cx="21671280" cy="37449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54CAA87-188D-480B-B0C8-664BC0FC3478}" type="slidenum">
              <a:rPr lang="en-US" smtClean="0"/>
              <a:pPr>
                <a:defRPr/>
              </a:pPr>
              <a:t>‹#›</a:t>
            </a:fld>
            <a:endParaRPr lang="en-US"/>
          </a:p>
        </p:txBody>
      </p:sp>
      <p:sp>
        <p:nvSpPr>
          <p:cNvPr id="7" name="Freeform 6"/>
          <p:cNvSpPr>
            <a:spLocks/>
          </p:cNvSpPr>
          <p:nvPr userDrawn="1"/>
        </p:nvSpPr>
        <p:spPr bwMode="auto">
          <a:xfrm>
            <a:off x="-34925" y="-76200"/>
            <a:ext cx="32988250" cy="6664325"/>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lIns="438912" tIns="219456" rIns="438912" bIns="219456"/>
          <a:lstStyle/>
          <a:p>
            <a:pPr>
              <a:defRPr/>
            </a:pPr>
            <a:endParaRPr lang="en-US">
              <a:effectLst>
                <a:outerShdw blurRad="38100" dist="38100" dir="2700000" algn="tl">
                  <a:srgbClr val="000000">
                    <a:alpha val="43137"/>
                  </a:srgbClr>
                </a:outerShdw>
              </a:effectLst>
              <a:latin typeface="+mn-lt"/>
            </a:endParaRPr>
          </a:p>
        </p:txBody>
      </p:sp>
      <p:sp>
        <p:nvSpPr>
          <p:cNvPr id="8" name="Freeform 7"/>
          <p:cNvSpPr>
            <a:spLocks/>
          </p:cNvSpPr>
          <p:nvPr userDrawn="1"/>
        </p:nvSpPr>
        <p:spPr bwMode="auto">
          <a:xfrm>
            <a:off x="15773400" y="-46038"/>
            <a:ext cx="17145000" cy="4084638"/>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lIns="438912" tIns="219456" rIns="438912" bIns="219456"/>
          <a:lstStyle/>
          <a:p>
            <a:pPr>
              <a:defRPr/>
            </a:pPr>
            <a:endParaRPr lang="en-US">
              <a:effectLst>
                <a:outerShdw blurRad="38100" dist="38100" dir="2700000" algn="tl">
                  <a:srgbClr val="000000">
                    <a:alpha val="43137"/>
                  </a:srgbClr>
                </a:outerShdw>
              </a:effectLst>
              <a:latin typeface="+mn-lt"/>
            </a:endParaRPr>
          </a:p>
        </p:txBody>
      </p:sp>
      <p:grpSp>
        <p:nvGrpSpPr>
          <p:cNvPr id="9" name="Group 8"/>
          <p:cNvGrpSpPr>
            <a:grpSpLocks/>
          </p:cNvGrpSpPr>
          <p:nvPr userDrawn="1"/>
        </p:nvGrpSpPr>
        <p:grpSpPr bwMode="auto">
          <a:xfrm>
            <a:off x="-68263" y="1219200"/>
            <a:ext cx="33050163" cy="4154488"/>
            <a:chOff x="-19045" y="216550"/>
            <a:chExt cx="9180548" cy="649224"/>
          </a:xfrm>
        </p:grpSpPr>
        <p:sp>
          <p:nvSpPr>
            <p:cNvPr id="10" name="Freeform 9"/>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hangingPunct="0">
                <a:defRPr/>
              </a:pPr>
              <a:endParaRPr lang="en-US">
                <a:effectLst>
                  <a:outerShdw blurRad="38100" dist="38100" dir="2700000" algn="tl">
                    <a:srgbClr val="000000">
                      <a:alpha val="43137"/>
                    </a:srgbClr>
                  </a:outerShdw>
                </a:effectLst>
              </a:endParaRPr>
            </a:p>
          </p:txBody>
        </p:sp>
        <p:sp>
          <p:nvSpPr>
            <p:cNvPr id="11" name="Freeform 10"/>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hangingPunct="0">
                <a:defRPr/>
              </a:pPr>
              <a:endParaRPr lang="en-US">
                <a:effectLst>
                  <a:outerShdw blurRad="38100" dist="38100" dir="2700000" algn="tl">
                    <a:srgbClr val="000000">
                      <a:alpha val="43137"/>
                    </a:srgbClr>
                  </a:outerShdw>
                </a:effectLst>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645920" y="1757683"/>
            <a:ext cx="29626560" cy="7315200"/>
          </a:xfrm>
          <a:prstGeom prst="rect">
            <a:avLst/>
          </a:prstGeom>
        </p:spPr>
        <p:txBody>
          <a:bodyPr vert="horz" lIns="438912" tIns="219456" rIns="438912" bIns="219456"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645920" y="10241280"/>
            <a:ext cx="29626560" cy="30138624"/>
          </a:xfrm>
          <a:prstGeom prst="rect">
            <a:avLst/>
          </a:prstGeom>
        </p:spPr>
        <p:txBody>
          <a:bodyPr vert="horz" lIns="438912" tIns="219456" rIns="438912" bIns="219456">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1645920" y="41066723"/>
            <a:ext cx="7680960" cy="2336800"/>
          </a:xfrm>
          <a:prstGeom prst="rect">
            <a:avLst/>
          </a:prstGeom>
        </p:spPr>
        <p:txBody>
          <a:bodyPr vert="horz" lIns="438912" tIns="219456" rIns="438912" bIns="219456" anchor="b"/>
          <a:lstStyle>
            <a:lvl1pPr algn="l" eaLnBrk="1" latinLnBrk="0" hangingPunct="1">
              <a:defRPr kumimoji="0" sz="5800">
                <a:solidFill>
                  <a:schemeClr val="tx1">
                    <a:shade val="50000"/>
                  </a:schemeClr>
                </a:solidFill>
              </a:defRPr>
            </a:lvl1pPr>
          </a:lstStyle>
          <a:p>
            <a:pPr>
              <a:defRPr/>
            </a:pPr>
            <a:endParaRPr lang="en-US"/>
          </a:p>
        </p:txBody>
      </p:sp>
      <p:sp>
        <p:nvSpPr>
          <p:cNvPr id="3" name="Footer Placeholder 2"/>
          <p:cNvSpPr>
            <a:spLocks noGrp="1"/>
          </p:cNvSpPr>
          <p:nvPr>
            <p:ph type="ftr" sz="quarter" idx="3"/>
          </p:nvPr>
        </p:nvSpPr>
        <p:spPr>
          <a:xfrm>
            <a:off x="11247120" y="41066723"/>
            <a:ext cx="10424160" cy="2336800"/>
          </a:xfrm>
          <a:prstGeom prst="rect">
            <a:avLst/>
          </a:prstGeom>
        </p:spPr>
        <p:txBody>
          <a:bodyPr vert="horz" lIns="438912" tIns="219456" rIns="438912" bIns="219456" anchor="b"/>
          <a:lstStyle>
            <a:lvl1pPr algn="ctr" eaLnBrk="1" latinLnBrk="0" hangingPunct="1">
              <a:defRPr kumimoji="0" sz="5800">
                <a:solidFill>
                  <a:schemeClr val="tx1">
                    <a:shade val="50000"/>
                  </a:schemeClr>
                </a:solidFill>
              </a:defRPr>
            </a:lvl1pPr>
          </a:lstStyle>
          <a:p>
            <a:pPr>
              <a:defRPr/>
            </a:pPr>
            <a:endParaRPr lang="en-US"/>
          </a:p>
        </p:txBody>
      </p:sp>
      <p:sp>
        <p:nvSpPr>
          <p:cNvPr id="23" name="Slide Number Placeholder 22"/>
          <p:cNvSpPr>
            <a:spLocks noGrp="1"/>
          </p:cNvSpPr>
          <p:nvPr>
            <p:ph type="sldNum" sz="quarter" idx="4"/>
          </p:nvPr>
        </p:nvSpPr>
        <p:spPr>
          <a:xfrm>
            <a:off x="28529280" y="41066723"/>
            <a:ext cx="2743200" cy="2336800"/>
          </a:xfrm>
          <a:prstGeom prst="rect">
            <a:avLst/>
          </a:prstGeom>
        </p:spPr>
        <p:txBody>
          <a:bodyPr vert="horz" lIns="0" tIns="219456" rIns="0" bIns="219456" anchor="b"/>
          <a:lstStyle>
            <a:lvl1pPr algn="r" eaLnBrk="1" latinLnBrk="0" hangingPunct="1">
              <a:defRPr kumimoji="0" sz="5800">
                <a:solidFill>
                  <a:schemeClr val="tx1">
                    <a:shade val="50000"/>
                  </a:schemeClr>
                </a:solidFill>
              </a:defRPr>
            </a:lvl1pPr>
          </a:lstStyle>
          <a:p>
            <a:pPr>
              <a:defRPr/>
            </a:pPr>
            <a:fld id="{7E0FB155-34DF-4F69-8A9D-36AADECA80BF}" type="slidenum">
              <a:rPr lang="en-US" smtClean="0"/>
              <a:pPr>
                <a:defRPr/>
              </a:pPr>
              <a:t>‹#›</a:t>
            </a:fld>
            <a:endParaRPr lang="en-US"/>
          </a:p>
        </p:txBody>
      </p:sp>
    </p:spTree>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ctr" rtl="0" eaLnBrk="1" latinLnBrk="0" hangingPunct="1">
        <a:spcBef>
          <a:spcPct val="0"/>
        </a:spcBef>
        <a:buNone/>
        <a:defRPr kumimoji="0" sz="197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2633472" indent="-1975104" algn="l" rtl="0" eaLnBrk="1" latinLnBrk="0" hangingPunct="1">
        <a:spcBef>
          <a:spcPct val="20000"/>
        </a:spcBef>
        <a:buClr>
          <a:schemeClr val="tx1">
            <a:shade val="95000"/>
          </a:schemeClr>
        </a:buClr>
        <a:buSzPct val="65000"/>
        <a:buFont typeface="Wingdings 2"/>
        <a:buChar char=""/>
        <a:defRPr kumimoji="0" sz="13400" kern="1200">
          <a:solidFill>
            <a:schemeClr val="tx1"/>
          </a:solidFill>
          <a:latin typeface="+mn-lt"/>
          <a:ea typeface="+mn-ea"/>
          <a:cs typeface="+mn-cs"/>
        </a:defRPr>
      </a:lvl1pPr>
      <a:lvl2pPr marL="4169664" indent="-1360627" algn="l" rtl="0" eaLnBrk="1" latinLnBrk="0" hangingPunct="1">
        <a:spcBef>
          <a:spcPct val="20000"/>
        </a:spcBef>
        <a:buClr>
          <a:schemeClr val="tx1"/>
        </a:buClr>
        <a:buSzPct val="80000"/>
        <a:buFont typeface="Wingdings 2"/>
        <a:buChar char=""/>
        <a:defRPr kumimoji="0" sz="11500" kern="1200">
          <a:solidFill>
            <a:schemeClr val="tx1"/>
          </a:solidFill>
          <a:latin typeface="+mn-lt"/>
          <a:ea typeface="+mn-ea"/>
          <a:cs typeface="+mn-cs"/>
        </a:defRPr>
      </a:lvl2pPr>
      <a:lvl3pPr marL="5442509" indent="-1097280" algn="l" rtl="0" eaLnBrk="1" latinLnBrk="0" hangingPunct="1">
        <a:spcBef>
          <a:spcPct val="20000"/>
        </a:spcBef>
        <a:buClr>
          <a:schemeClr val="tx1"/>
        </a:buClr>
        <a:buSzPct val="95000"/>
        <a:buFont typeface="Wingdings"/>
        <a:buChar char=""/>
        <a:defRPr kumimoji="0" sz="10600" kern="1200">
          <a:solidFill>
            <a:schemeClr val="tx1"/>
          </a:solidFill>
          <a:latin typeface="+mn-lt"/>
          <a:ea typeface="+mn-ea"/>
          <a:cs typeface="+mn-cs"/>
        </a:defRPr>
      </a:lvl3pPr>
      <a:lvl4pPr marL="6495898" indent="-877824" algn="l" rtl="0" eaLnBrk="1" latinLnBrk="0" hangingPunct="1">
        <a:spcBef>
          <a:spcPct val="20000"/>
        </a:spcBef>
        <a:buClr>
          <a:schemeClr val="tx1"/>
        </a:buClr>
        <a:buSzPct val="100000"/>
        <a:buFont typeface="Wingdings 3"/>
        <a:buChar char=""/>
        <a:defRPr kumimoji="0" sz="9600" kern="1200">
          <a:solidFill>
            <a:schemeClr val="tx1"/>
          </a:solidFill>
          <a:latin typeface="+mn-lt"/>
          <a:ea typeface="+mn-ea"/>
          <a:cs typeface="+mn-cs"/>
        </a:defRPr>
      </a:lvl4pPr>
      <a:lvl5pPr marL="7417613" indent="-877824" algn="l" rtl="0" eaLnBrk="1" latinLnBrk="0" hangingPunct="1">
        <a:spcBef>
          <a:spcPct val="20000"/>
        </a:spcBef>
        <a:buClr>
          <a:schemeClr val="tx1"/>
        </a:buClr>
        <a:buFont typeface="Wingdings 2"/>
        <a:buChar char=""/>
        <a:defRPr kumimoji="0" sz="9600" kern="1200">
          <a:solidFill>
            <a:schemeClr val="tx1"/>
          </a:solidFill>
          <a:latin typeface="+mn-lt"/>
          <a:ea typeface="+mn-ea"/>
          <a:cs typeface="+mn-cs"/>
        </a:defRPr>
      </a:lvl5pPr>
      <a:lvl6pPr marL="8471002" indent="-877824" algn="l" rtl="0" eaLnBrk="1" latinLnBrk="0" hangingPunct="1">
        <a:spcBef>
          <a:spcPct val="20000"/>
        </a:spcBef>
        <a:buClr>
          <a:schemeClr val="tx1"/>
        </a:buClr>
        <a:buFont typeface="Wingdings 3"/>
        <a:buChar char=""/>
        <a:defRPr kumimoji="0" sz="8600" kern="1200">
          <a:solidFill>
            <a:schemeClr val="tx1"/>
          </a:solidFill>
          <a:latin typeface="+mn-lt"/>
          <a:ea typeface="+mn-ea"/>
          <a:cs typeface="+mn-cs"/>
        </a:defRPr>
      </a:lvl6pPr>
      <a:lvl7pPr marL="9436608" indent="-877824" algn="l" rtl="0" eaLnBrk="1" latinLnBrk="0" hangingPunct="1">
        <a:spcBef>
          <a:spcPct val="20000"/>
        </a:spcBef>
        <a:buClr>
          <a:schemeClr val="tx1"/>
        </a:buClr>
        <a:buFont typeface="Wingdings 2"/>
        <a:buChar char=""/>
        <a:defRPr kumimoji="0" sz="7700" kern="1200">
          <a:solidFill>
            <a:schemeClr val="tx1"/>
          </a:solidFill>
          <a:latin typeface="+mn-lt"/>
          <a:ea typeface="+mn-ea"/>
          <a:cs typeface="+mn-cs"/>
        </a:defRPr>
      </a:lvl7pPr>
      <a:lvl8pPr marL="10402214" indent="-877824" algn="l" rtl="0" eaLnBrk="1" latinLnBrk="0" hangingPunct="1">
        <a:spcBef>
          <a:spcPct val="20000"/>
        </a:spcBef>
        <a:buClr>
          <a:schemeClr val="tx1"/>
        </a:buClr>
        <a:buFont typeface="Wingdings 2"/>
        <a:buChar char=""/>
        <a:defRPr kumimoji="0" sz="6700" kern="1200">
          <a:solidFill>
            <a:schemeClr val="tx1"/>
          </a:solidFill>
          <a:latin typeface="+mn-lt"/>
          <a:ea typeface="+mn-ea"/>
          <a:cs typeface="+mn-cs"/>
        </a:defRPr>
      </a:lvl8pPr>
      <a:lvl9pPr marL="11367821" indent="-877824" algn="l" rtl="0" eaLnBrk="1" latinLnBrk="0" hangingPunct="1">
        <a:spcBef>
          <a:spcPct val="20000"/>
        </a:spcBef>
        <a:buClr>
          <a:schemeClr val="tx1"/>
        </a:buClr>
        <a:buFont typeface="Wingdings 2"/>
        <a:buChar char=""/>
        <a:defRPr kumimoji="0" sz="67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194560" algn="l" rtl="0" eaLnBrk="1" latinLnBrk="0" hangingPunct="1">
        <a:defRPr kumimoji="0" kern="1200">
          <a:solidFill>
            <a:schemeClr val="tx1"/>
          </a:solidFill>
          <a:latin typeface="+mn-lt"/>
          <a:ea typeface="+mn-ea"/>
          <a:cs typeface="+mn-cs"/>
        </a:defRPr>
      </a:lvl2pPr>
      <a:lvl3pPr marL="4389120" algn="l" rtl="0" eaLnBrk="1" latinLnBrk="0" hangingPunct="1">
        <a:defRPr kumimoji="0" kern="1200">
          <a:solidFill>
            <a:schemeClr val="tx1"/>
          </a:solidFill>
          <a:latin typeface="+mn-lt"/>
          <a:ea typeface="+mn-ea"/>
          <a:cs typeface="+mn-cs"/>
        </a:defRPr>
      </a:lvl3pPr>
      <a:lvl4pPr marL="6583680" algn="l" rtl="0" eaLnBrk="1" latinLnBrk="0" hangingPunct="1">
        <a:defRPr kumimoji="0" kern="1200">
          <a:solidFill>
            <a:schemeClr val="tx1"/>
          </a:solidFill>
          <a:latin typeface="+mn-lt"/>
          <a:ea typeface="+mn-ea"/>
          <a:cs typeface="+mn-cs"/>
        </a:defRPr>
      </a:lvl4pPr>
      <a:lvl5pPr marL="8778240" algn="l" rtl="0" eaLnBrk="1" latinLnBrk="0" hangingPunct="1">
        <a:defRPr kumimoji="0" kern="1200">
          <a:solidFill>
            <a:schemeClr val="tx1"/>
          </a:solidFill>
          <a:latin typeface="+mn-lt"/>
          <a:ea typeface="+mn-ea"/>
          <a:cs typeface="+mn-cs"/>
        </a:defRPr>
      </a:lvl5pPr>
      <a:lvl6pPr marL="10972800" algn="l" rtl="0" eaLnBrk="1" latinLnBrk="0" hangingPunct="1">
        <a:defRPr kumimoji="0" kern="1200">
          <a:solidFill>
            <a:schemeClr val="tx1"/>
          </a:solidFill>
          <a:latin typeface="+mn-lt"/>
          <a:ea typeface="+mn-ea"/>
          <a:cs typeface="+mn-cs"/>
        </a:defRPr>
      </a:lvl6pPr>
      <a:lvl7pPr marL="13167360" algn="l" rtl="0" eaLnBrk="1" latinLnBrk="0" hangingPunct="1">
        <a:defRPr kumimoji="0" kern="1200">
          <a:solidFill>
            <a:schemeClr val="tx1"/>
          </a:solidFill>
          <a:latin typeface="+mn-lt"/>
          <a:ea typeface="+mn-ea"/>
          <a:cs typeface="+mn-cs"/>
        </a:defRPr>
      </a:lvl7pPr>
      <a:lvl8pPr marL="15361920" algn="l" rtl="0" eaLnBrk="1" latinLnBrk="0" hangingPunct="1">
        <a:defRPr kumimoji="0" kern="1200">
          <a:solidFill>
            <a:schemeClr val="tx1"/>
          </a:solidFill>
          <a:latin typeface="+mn-lt"/>
          <a:ea typeface="+mn-ea"/>
          <a:cs typeface="+mn-cs"/>
        </a:defRPr>
      </a:lvl8pPr>
      <a:lvl9pPr marL="1755648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notesSlide" Target="../notesSlides/notesSlide1.xml"/><Relationship Id="rId7" Type="http://schemas.openxmlformats.org/officeDocument/2006/relationships/image" Target="../media/image5.jpeg"/><Relationship Id="rId12"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jpeg"/><Relationship Id="rId11" Type="http://schemas.openxmlformats.org/officeDocument/2006/relationships/image" Target="../media/image8.jpeg"/><Relationship Id="rId5" Type="http://schemas.openxmlformats.org/officeDocument/2006/relationships/oleObject" Target="../embeddings/oleObject1.bin"/><Relationship Id="rId10" Type="http://schemas.openxmlformats.org/officeDocument/2006/relationships/oleObject" Target="../embeddings/oleObject2.bin"/><Relationship Id="rId4" Type="http://schemas.openxmlformats.org/officeDocument/2006/relationships/image" Target="../media/image3.jpe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4" name="Text Box 146"/>
          <p:cNvSpPr txBox="1">
            <a:spLocks noChangeArrowheads="1"/>
          </p:cNvSpPr>
          <p:nvPr/>
        </p:nvSpPr>
        <p:spPr bwMode="auto">
          <a:xfrm>
            <a:off x="4114800" y="533400"/>
            <a:ext cx="24536400" cy="275480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lIns="61162" tIns="30581" rIns="61162" bIns="30581">
            <a:spAutoFit/>
          </a:bodyPr>
          <a:lstStyle/>
          <a:p>
            <a:pPr algn="ctr" eaLnBrk="0" hangingPunct="0">
              <a:defRPr/>
            </a:pPr>
            <a:r>
              <a:rPr lang="en-US" sz="7200" b="1" dirty="0" smtClean="0">
                <a:solidFill>
                  <a:schemeClr val="tx1"/>
                </a:solidFill>
                <a:effectLst>
                  <a:outerShdw blurRad="38100" dist="38100" dir="2700000" algn="tl">
                    <a:srgbClr val="FFFFFF"/>
                  </a:outerShdw>
                </a:effectLst>
              </a:rPr>
              <a:t>A History of the Chemical Structure Association Trust</a:t>
            </a:r>
            <a:endParaRPr lang="en-US" sz="7200" dirty="0">
              <a:solidFill>
                <a:schemeClr val="tx1"/>
              </a:solidFill>
            </a:endParaRPr>
          </a:p>
          <a:p>
            <a:pPr algn="ctr" eaLnBrk="0" hangingPunct="0">
              <a:defRPr/>
            </a:pPr>
            <a:r>
              <a:rPr lang="en-US" sz="6000" dirty="0" smtClean="0">
                <a:solidFill>
                  <a:schemeClr val="tx1"/>
                </a:solidFill>
                <a:latin typeface="Times New Roman" pitchFamily="18" charset="0"/>
              </a:rPr>
              <a:t>From the notations of the 60s to the present</a:t>
            </a:r>
            <a:endParaRPr lang="en-US" sz="15600" dirty="0">
              <a:solidFill>
                <a:srgbClr val="000000"/>
              </a:solidFill>
              <a:effectLst>
                <a:outerShdw blurRad="38100" dist="38100" dir="2700000" algn="tl">
                  <a:srgbClr val="FFFFFF"/>
                </a:outerShdw>
              </a:effectLst>
            </a:endParaRPr>
          </a:p>
          <a:p>
            <a:pPr algn="ctr" eaLnBrk="0" hangingPunct="0">
              <a:spcBef>
                <a:spcPts val="600"/>
              </a:spcBef>
              <a:defRPr/>
            </a:pPr>
            <a:r>
              <a:rPr lang="en-US" sz="3800" dirty="0">
                <a:solidFill>
                  <a:srgbClr val="000000"/>
                </a:solidFill>
                <a:effectLst>
                  <a:outerShdw blurRad="38100" dist="38100" dir="2700000" algn="tl">
                    <a:srgbClr val="FFFFFF"/>
                  </a:outerShdw>
                </a:effectLst>
              </a:rPr>
              <a:t> </a:t>
            </a:r>
            <a:r>
              <a:rPr lang="en-US" sz="3800" dirty="0" smtClean="0">
                <a:solidFill>
                  <a:srgbClr val="000000"/>
                </a:solidFill>
                <a:effectLst>
                  <a:outerShdw blurRad="38100" dist="38100" dir="2700000" algn="tl">
                    <a:srgbClr val="FFFFFF"/>
                  </a:outerShdw>
                </a:effectLst>
              </a:rPr>
              <a:t>Bonnie </a:t>
            </a:r>
            <a:r>
              <a:rPr lang="en-US" sz="3800" dirty="0" err="1" smtClean="0">
                <a:solidFill>
                  <a:srgbClr val="000000"/>
                </a:solidFill>
                <a:effectLst>
                  <a:outerShdw blurRad="38100" dist="38100" dir="2700000" algn="tl">
                    <a:srgbClr val="FFFFFF"/>
                  </a:outerShdw>
                </a:effectLst>
              </a:rPr>
              <a:t>Lawlor</a:t>
            </a:r>
            <a:r>
              <a:rPr lang="en-US" sz="3800" dirty="0" smtClean="0">
                <a:solidFill>
                  <a:srgbClr val="000000"/>
                </a:solidFill>
                <a:effectLst>
                  <a:outerShdw blurRad="38100" dist="38100" dir="2700000" algn="tl">
                    <a:srgbClr val="FFFFFF"/>
                  </a:outerShdw>
                </a:effectLst>
              </a:rPr>
              <a:t>, Phil McHale and CSA Trustees</a:t>
            </a:r>
            <a:endParaRPr lang="en-US" sz="3800" dirty="0">
              <a:solidFill>
                <a:srgbClr val="000000"/>
              </a:solidFill>
              <a:effectLst>
                <a:outerShdw blurRad="38100" dist="38100" dir="2700000" algn="tl">
                  <a:srgbClr val="FFFFFF"/>
                </a:outerShdw>
              </a:effectLst>
            </a:endParaRPr>
          </a:p>
        </p:txBody>
      </p:sp>
      <p:sp>
        <p:nvSpPr>
          <p:cNvPr id="15449" name="Text Box 148"/>
          <p:cNvSpPr txBox="1">
            <a:spLocks noChangeArrowheads="1"/>
          </p:cNvSpPr>
          <p:nvPr/>
        </p:nvSpPr>
        <p:spPr bwMode="auto">
          <a:xfrm>
            <a:off x="19865975" y="3902075"/>
            <a:ext cx="434975" cy="1109663"/>
          </a:xfrm>
          <a:prstGeom prst="rect">
            <a:avLst/>
          </a:prstGeom>
          <a:noFill/>
          <a:ln w="9525">
            <a:noFill/>
            <a:miter lim="800000"/>
            <a:headEnd/>
            <a:tailEnd/>
          </a:ln>
        </p:spPr>
        <p:txBody>
          <a:bodyPr wrap="none" lIns="215371" tIns="107688" rIns="215371" bIns="107688">
            <a:spAutoFit/>
          </a:bodyPr>
          <a:lstStyle/>
          <a:p>
            <a:pPr defTabSz="2152650" eaLnBrk="0" hangingPunct="0"/>
            <a:endParaRPr lang="en-US" sz="5800"/>
          </a:p>
        </p:txBody>
      </p:sp>
      <p:grpSp>
        <p:nvGrpSpPr>
          <p:cNvPr id="32" name="Group 31"/>
          <p:cNvGrpSpPr/>
          <p:nvPr/>
        </p:nvGrpSpPr>
        <p:grpSpPr>
          <a:xfrm>
            <a:off x="1447800" y="3733801"/>
            <a:ext cx="29870400" cy="2590799"/>
            <a:chOff x="1295400" y="4800600"/>
            <a:chExt cx="14173200" cy="3569831"/>
          </a:xfrm>
        </p:grpSpPr>
        <p:sp>
          <p:nvSpPr>
            <p:cNvPr id="17" name="Text Box 162"/>
            <p:cNvSpPr txBox="1">
              <a:spLocks noChangeArrowheads="1"/>
            </p:cNvSpPr>
            <p:nvPr/>
          </p:nvSpPr>
          <p:spPr bwMode="auto">
            <a:xfrm>
              <a:off x="1295400" y="4800600"/>
              <a:ext cx="13944601" cy="1060176"/>
            </a:xfrm>
            <a:prstGeom prst="rect">
              <a:avLst/>
            </a:prstGeom>
            <a:noFill/>
            <a:ln w="9525">
              <a:noFill/>
              <a:miter lim="800000"/>
              <a:headEnd/>
              <a:tailEnd/>
            </a:ln>
            <a:effectLst>
              <a:innerShdw blurRad="63500" dist="50800" dir="13500000">
                <a:prstClr val="black">
                  <a:alpha val="50000"/>
                </a:prstClr>
              </a:innerShdw>
            </a:effectLst>
          </p:spPr>
          <p:txBody>
            <a:bodyPr lIns="91426" tIns="45710" rIns="91426" bIns="45710">
              <a:spAutoFit/>
            </a:bodyPr>
            <a:lstStyle/>
            <a:p>
              <a:pPr eaLnBrk="0" hangingPunct="0">
                <a:defRPr/>
              </a:pPr>
              <a:r>
                <a:rPr lang="en-US" sz="4400" b="1" dirty="0">
                  <a:effectLst>
                    <a:outerShdw blurRad="38100" dist="38100" dir="2700000" algn="tl">
                      <a:srgbClr val="000000"/>
                    </a:outerShdw>
                  </a:effectLst>
                  <a:latin typeface="Helvetica" pitchFamily="34" charset="0"/>
                </a:rPr>
                <a:t>Background</a:t>
              </a:r>
            </a:p>
          </p:txBody>
        </p:sp>
        <p:sp>
          <p:nvSpPr>
            <p:cNvPr id="15464" name="TextBox 36"/>
            <p:cNvSpPr txBox="1">
              <a:spLocks noChangeArrowheads="1"/>
            </p:cNvSpPr>
            <p:nvPr/>
          </p:nvSpPr>
          <p:spPr bwMode="auto">
            <a:xfrm>
              <a:off x="1295400" y="5692775"/>
              <a:ext cx="14173200" cy="2677656"/>
            </a:xfrm>
            <a:prstGeom prst="rect">
              <a:avLst/>
            </a:prstGeom>
            <a:noFill/>
            <a:ln w="9525">
              <a:noFill/>
              <a:miter lim="800000"/>
              <a:headEnd/>
              <a:tailEnd/>
            </a:ln>
          </p:spPr>
          <p:txBody>
            <a:bodyPr wrap="square">
              <a:spAutoFit/>
            </a:bodyPr>
            <a:lstStyle/>
            <a:p>
              <a:r>
                <a:rPr lang="en-US" dirty="0"/>
                <a:t>The </a:t>
              </a:r>
              <a:r>
                <a:rPr lang="en-US" dirty="0" smtClean="0"/>
                <a:t>Chemical Structure Association Trust (CSA Trust) is a charitable institution which promotes education, research and development in the field of storage, processing and retrieval of information about chemical structures, reactions and compounds. The CSA Trust was founded in December 1988, but was preceded by other organizations which were dedicated to furthering the study of representations of molecules and reactions as a way of adapting to the then-emerging computer-based technologies. This poster presents a history of these organizations from the 1960s onwards against the backdrop of evolving methods for handling chemical structures in computers.</a:t>
              </a:r>
              <a:endParaRPr lang="en-US" sz="2000" dirty="0"/>
            </a:p>
          </p:txBody>
        </p:sp>
      </p:grpSp>
      <p:pic>
        <p:nvPicPr>
          <p:cNvPr id="15447" name="Picture 87" descr="CSA_Trust_Logo"/>
          <p:cNvPicPr>
            <a:picLocks noChangeAspect="1" noChangeArrowheads="1"/>
          </p:cNvPicPr>
          <p:nvPr/>
        </p:nvPicPr>
        <p:blipFill>
          <a:blip r:embed="rId4" cstate="print"/>
          <a:srcRect/>
          <a:stretch>
            <a:fillRect/>
          </a:stretch>
        </p:blipFill>
        <p:spPr bwMode="auto">
          <a:xfrm>
            <a:off x="533400" y="381000"/>
            <a:ext cx="2176463" cy="2506663"/>
          </a:xfrm>
          <a:prstGeom prst="rect">
            <a:avLst/>
          </a:prstGeom>
          <a:solidFill>
            <a:schemeClr val="accent3">
              <a:lumMod val="75000"/>
            </a:schemeClr>
          </a:solidFill>
          <a:ln w="9525">
            <a:noFill/>
            <a:miter lim="800000"/>
            <a:headEnd/>
            <a:tailEnd/>
          </a:ln>
        </p:spPr>
      </p:pic>
      <p:grpSp>
        <p:nvGrpSpPr>
          <p:cNvPr id="42" name="Group 41"/>
          <p:cNvGrpSpPr/>
          <p:nvPr/>
        </p:nvGrpSpPr>
        <p:grpSpPr>
          <a:xfrm>
            <a:off x="1219200" y="22936200"/>
            <a:ext cx="14173200" cy="10956469"/>
            <a:chOff x="1295400" y="4800600"/>
            <a:chExt cx="14173200" cy="10956469"/>
          </a:xfrm>
        </p:grpSpPr>
        <p:sp>
          <p:nvSpPr>
            <p:cNvPr id="43" name="Text Box 162"/>
            <p:cNvSpPr txBox="1">
              <a:spLocks noChangeArrowheads="1"/>
            </p:cNvSpPr>
            <p:nvPr/>
          </p:nvSpPr>
          <p:spPr bwMode="auto">
            <a:xfrm>
              <a:off x="1295400" y="4800600"/>
              <a:ext cx="13944601" cy="1323419"/>
            </a:xfrm>
            <a:prstGeom prst="rect">
              <a:avLst/>
            </a:prstGeom>
            <a:noFill/>
            <a:ln w="9525">
              <a:noFill/>
              <a:miter lim="800000"/>
              <a:headEnd/>
              <a:tailEnd/>
            </a:ln>
            <a:effectLst>
              <a:innerShdw blurRad="63500" dist="50800" dir="13500000">
                <a:prstClr val="black">
                  <a:alpha val="50000"/>
                </a:prstClr>
              </a:innerShdw>
            </a:effectLst>
          </p:spPr>
          <p:txBody>
            <a:bodyPr lIns="91426" tIns="45710" rIns="91426" bIns="45710">
              <a:spAutoFit/>
            </a:bodyPr>
            <a:lstStyle/>
            <a:p>
              <a:pPr eaLnBrk="0" hangingPunct="0">
                <a:defRPr/>
              </a:pPr>
              <a:r>
                <a:rPr lang="en-US" sz="4400" b="1" dirty="0" smtClean="0">
                  <a:effectLst>
                    <a:outerShdw blurRad="38100" dist="38100" dir="2700000" algn="tl">
                      <a:srgbClr val="000000"/>
                    </a:outerShdw>
                  </a:effectLst>
                  <a:latin typeface="Helvetica" pitchFamily="34" charset="0"/>
                </a:rPr>
                <a:t>Chemical Notation Association (UK)</a:t>
              </a:r>
            </a:p>
            <a:p>
              <a:pPr eaLnBrk="0" hangingPunct="0">
                <a:defRPr/>
              </a:pPr>
              <a:r>
                <a:rPr lang="en-US" sz="3600" b="1" dirty="0" smtClean="0">
                  <a:solidFill>
                    <a:srgbClr val="FFCC33"/>
                  </a:solidFill>
                  <a:effectLst>
                    <a:outerShdw blurRad="38100" dist="38100" dir="2700000" algn="tl">
                      <a:srgbClr val="000000"/>
                    </a:outerShdw>
                  </a:effectLst>
                  <a:latin typeface="Helvetica" pitchFamily="34" charset="0"/>
                </a:rPr>
                <a:t>Enter the Brits….</a:t>
              </a:r>
              <a:endParaRPr lang="en-US" sz="3600" b="1" dirty="0">
                <a:solidFill>
                  <a:srgbClr val="FFCC33"/>
                </a:solidFill>
                <a:effectLst>
                  <a:outerShdw blurRad="38100" dist="38100" dir="2700000" algn="tl">
                    <a:srgbClr val="000000"/>
                  </a:outerShdw>
                </a:effectLst>
                <a:latin typeface="Helvetica" pitchFamily="34" charset="0"/>
              </a:endParaRPr>
            </a:p>
          </p:txBody>
        </p:sp>
        <p:sp>
          <p:nvSpPr>
            <p:cNvPr id="44" name="TextBox 36"/>
            <p:cNvSpPr txBox="1">
              <a:spLocks noChangeArrowheads="1"/>
            </p:cNvSpPr>
            <p:nvPr/>
          </p:nvSpPr>
          <p:spPr bwMode="auto">
            <a:xfrm>
              <a:off x="1295400" y="5692775"/>
              <a:ext cx="14173200" cy="10064294"/>
            </a:xfrm>
            <a:prstGeom prst="rect">
              <a:avLst/>
            </a:prstGeom>
            <a:noFill/>
            <a:ln w="9525">
              <a:noFill/>
              <a:miter lim="800000"/>
              <a:headEnd/>
              <a:tailEnd/>
            </a:ln>
          </p:spPr>
          <p:txBody>
            <a:bodyPr wrap="square">
              <a:spAutoFit/>
            </a:bodyPr>
            <a:lstStyle/>
            <a:p>
              <a:endParaRPr lang="en-US" dirty="0" smtClean="0"/>
            </a:p>
            <a:p>
              <a:endParaRPr lang="en-US" dirty="0" smtClean="0"/>
            </a:p>
            <a:p>
              <a:r>
                <a:rPr lang="en-US" dirty="0" smtClean="0"/>
                <a:t>The UK Chapter of the CNA held its Inaugural Meeting on November 11, 1969 at Fisons Pharmaceuticals in Loughborough. The list of other participants in CNA(UK) provides a nostalgic glimpse into the pre-merger landscape of UK-based </a:t>
              </a:r>
              <a:r>
                <a:rPr lang="en-US" dirty="0" err="1" smtClean="0"/>
                <a:t>biopharma</a:t>
              </a:r>
              <a:r>
                <a:rPr lang="en-US" dirty="0" smtClean="0"/>
                <a:t> and agrochemical industry in the late 60s and 70s: Allen &amp; </a:t>
              </a:r>
              <a:r>
                <a:rPr lang="en-US" dirty="0" err="1" smtClean="0"/>
                <a:t>Hanburys</a:t>
              </a:r>
              <a:r>
                <a:rPr lang="en-US" dirty="0" smtClean="0"/>
                <a:t>, Beecham, Boots, </a:t>
              </a:r>
              <a:r>
                <a:rPr lang="en-US" dirty="0" err="1" smtClean="0"/>
                <a:t>Glaxo</a:t>
              </a:r>
              <a:r>
                <a:rPr lang="en-US" dirty="0" smtClean="0"/>
                <a:t>, ICI, Pfizer, Smith Kline &amp; French, Wellcome. While the parent CNA in the USA was active in training users of WLN and monitoring  rule changes, CNA(UK) encompassed a wider interest of industries in the USA and Europe.  The CNA (UK) was also assigned the rights to the Dyson Notation in 1980, following the death of G. M. Dyson. Among the early participants was Ernie Hyde of ICI Pharmaceuticals who dedicated much effort to the organization and after whom the CSA Trust meritorious service award is named.  There had been discussions in 1975 about the possibility of setting up a Chemical Notation Association Trust in the UK, but this never came to fruition. </a:t>
              </a:r>
            </a:p>
            <a:p>
              <a:endParaRPr lang="en-US" dirty="0" smtClean="0"/>
            </a:p>
            <a:p>
              <a:r>
                <a:rPr lang="en-US" dirty="0" smtClean="0"/>
                <a:t>CNA(UK) continued to offer WLN Tutorials on the rules and applications of WLN, usually in two-to-three day residential courses at one of the UK’s newer universities, and long serving tutors included Peter Baker, Barrie Walker, Wendy </a:t>
              </a:r>
              <a:r>
                <a:rPr lang="en-US" dirty="0" err="1" smtClean="0"/>
                <a:t>Warr</a:t>
              </a:r>
              <a:r>
                <a:rPr lang="en-US" dirty="0" smtClean="0"/>
                <a:t> and Phil McHale. In addition to tutorials, CNA(UK) also organized a series of conferences in the area that we now call cheminformatics, covering topics ranging from substructure searching and design of information systems, through to integrated databases and searching the chemical literature and patents. These conferences often brought together leading proponents and experts in the various areas, and the content was sufficiently valuable that the proceedings were written up and published.</a:t>
              </a:r>
            </a:p>
            <a:p>
              <a:endParaRPr lang="en-US" dirty="0" smtClean="0"/>
            </a:p>
            <a:p>
              <a:r>
                <a:rPr lang="en-US" dirty="0" smtClean="0"/>
                <a:t>One other CNA(UK) publication of note is the CNA(UK) Newsletter, first published in 1974, and still going (as the CSA Trust Newsletter). Back in the 70s, before Twitter, </a:t>
              </a:r>
              <a:r>
                <a:rPr lang="en-US" dirty="0" err="1" smtClean="0"/>
                <a:t>Facebook</a:t>
              </a:r>
              <a:r>
                <a:rPr lang="en-US" dirty="0" smtClean="0"/>
                <a:t>, Google, Yahoo, etc. when even email was in its infancy, the CNA(UK) membership wanted a way to be kept informed, share experiences, make announcements, etc. so a newsletter was created, typed up, photocopied and mailed to members. There have been a number of editors, with the longest serving being Frances Daniels (40 issues, 1994-2008) and Phil McHale (37 issues, 1979-1989). </a:t>
              </a:r>
            </a:p>
          </p:txBody>
        </p:sp>
      </p:grpSp>
      <p:grpSp>
        <p:nvGrpSpPr>
          <p:cNvPr id="48" name="Group 47"/>
          <p:cNvGrpSpPr/>
          <p:nvPr/>
        </p:nvGrpSpPr>
        <p:grpSpPr>
          <a:xfrm>
            <a:off x="1447800" y="6019800"/>
            <a:ext cx="14173200" cy="9417586"/>
            <a:chOff x="1295400" y="4800600"/>
            <a:chExt cx="14173200" cy="9417586"/>
          </a:xfrm>
        </p:grpSpPr>
        <p:sp>
          <p:nvSpPr>
            <p:cNvPr id="49" name="Text Box 162"/>
            <p:cNvSpPr txBox="1">
              <a:spLocks noChangeArrowheads="1"/>
            </p:cNvSpPr>
            <p:nvPr/>
          </p:nvSpPr>
          <p:spPr bwMode="auto">
            <a:xfrm>
              <a:off x="1295400" y="4800600"/>
              <a:ext cx="13944601" cy="1323419"/>
            </a:xfrm>
            <a:prstGeom prst="rect">
              <a:avLst/>
            </a:prstGeom>
            <a:noFill/>
            <a:ln w="9525">
              <a:noFill/>
              <a:miter lim="800000"/>
              <a:headEnd/>
              <a:tailEnd/>
            </a:ln>
            <a:effectLst>
              <a:innerShdw blurRad="63500" dist="50800" dir="13500000">
                <a:prstClr val="black">
                  <a:alpha val="50000"/>
                </a:prstClr>
              </a:innerShdw>
            </a:effectLst>
          </p:spPr>
          <p:txBody>
            <a:bodyPr lIns="91426" tIns="45710" rIns="91426" bIns="45710">
              <a:spAutoFit/>
            </a:bodyPr>
            <a:lstStyle/>
            <a:p>
              <a:pPr eaLnBrk="0" hangingPunct="0">
                <a:defRPr/>
              </a:pPr>
              <a:r>
                <a:rPr lang="en-US" sz="4400" b="1" dirty="0" smtClean="0">
                  <a:effectLst>
                    <a:outerShdw blurRad="38100" dist="38100" dir="2700000" algn="tl">
                      <a:srgbClr val="000000"/>
                    </a:outerShdw>
                  </a:effectLst>
                  <a:latin typeface="Helvetica" pitchFamily="34" charset="0"/>
                </a:rPr>
                <a:t>Chemical Notation Association</a:t>
              </a:r>
            </a:p>
            <a:p>
              <a:pPr eaLnBrk="0" hangingPunct="0">
                <a:defRPr/>
              </a:pPr>
              <a:r>
                <a:rPr lang="en-US" sz="3600" b="1" dirty="0" smtClean="0">
                  <a:solidFill>
                    <a:srgbClr val="FFCC33"/>
                  </a:solidFill>
                  <a:effectLst>
                    <a:outerShdw blurRad="38100" dist="38100" dir="2700000" algn="tl">
                      <a:srgbClr val="000000"/>
                    </a:outerShdw>
                  </a:effectLst>
                  <a:latin typeface="Helvetica" pitchFamily="34" charset="0"/>
                </a:rPr>
                <a:t>When </a:t>
              </a:r>
              <a:r>
                <a:rPr lang="en-US" sz="3600" b="1" dirty="0" err="1" smtClean="0">
                  <a:solidFill>
                    <a:srgbClr val="FFCC33"/>
                  </a:solidFill>
                  <a:effectLst>
                    <a:outerShdw blurRad="38100" dist="38100" dir="2700000" algn="tl">
                      <a:srgbClr val="000000"/>
                    </a:outerShdw>
                  </a:effectLst>
                  <a:latin typeface="Helvetica" pitchFamily="34" charset="0"/>
                </a:rPr>
                <a:t>quinoline</a:t>
              </a:r>
              <a:r>
                <a:rPr lang="en-US" sz="3600" b="1" dirty="0" smtClean="0">
                  <a:solidFill>
                    <a:srgbClr val="FFCC33"/>
                  </a:solidFill>
                  <a:effectLst>
                    <a:outerShdw blurRad="38100" dist="38100" dir="2700000" algn="tl">
                      <a:srgbClr val="000000"/>
                    </a:outerShdw>
                  </a:effectLst>
                  <a:latin typeface="Helvetica" pitchFamily="34" charset="0"/>
                </a:rPr>
                <a:t> was T66 BNJ – life before graphics</a:t>
              </a:r>
              <a:endParaRPr lang="en-US" sz="3600" b="1" dirty="0">
                <a:solidFill>
                  <a:srgbClr val="FFCC33"/>
                </a:solidFill>
                <a:effectLst>
                  <a:outerShdw blurRad="38100" dist="38100" dir="2700000" algn="tl">
                    <a:srgbClr val="000000"/>
                  </a:outerShdw>
                </a:effectLst>
                <a:latin typeface="Helvetica" pitchFamily="34" charset="0"/>
              </a:endParaRPr>
            </a:p>
          </p:txBody>
        </p:sp>
        <p:sp>
          <p:nvSpPr>
            <p:cNvPr id="50" name="TextBox 36"/>
            <p:cNvSpPr txBox="1">
              <a:spLocks noChangeArrowheads="1"/>
            </p:cNvSpPr>
            <p:nvPr/>
          </p:nvSpPr>
          <p:spPr bwMode="auto">
            <a:xfrm>
              <a:off x="1295400" y="5692775"/>
              <a:ext cx="14173200" cy="8525411"/>
            </a:xfrm>
            <a:prstGeom prst="rect">
              <a:avLst/>
            </a:prstGeom>
            <a:noFill/>
            <a:ln w="9525">
              <a:noFill/>
              <a:miter lim="800000"/>
              <a:headEnd/>
              <a:tailEnd/>
            </a:ln>
          </p:spPr>
          <p:txBody>
            <a:bodyPr wrap="square">
              <a:spAutoFit/>
            </a:bodyPr>
            <a:lstStyle/>
            <a:p>
              <a:endParaRPr lang="en-US" dirty="0" smtClean="0"/>
            </a:p>
            <a:p>
              <a:endParaRPr lang="en-US" dirty="0" smtClean="0"/>
            </a:p>
            <a:p>
              <a:r>
                <a:rPr lang="en-US" dirty="0" smtClean="0"/>
                <a:t>The Chemical Notation Association (CNA) was established in the USA in 1965 when notations such as the Dyson Notation and the Wiswesser Line Notation (WLN) were emerging as methods to document chemical structures in a form that could be easily manipulated by computers.  Each of the methods attempted to encode chemical structure information for computer storage and searching and to provide an “easily understood” presentation in lieu of a full structure diagram.  Remember – this was before computers could display graphics, so these systems relied on the ASCII character set.  And the “easy understanding” was limited to the cognoscenti who understood the rules of the notation: very few practicing chemists had the time or inclination to learn them, so all structure input and searching had to be done by an intermediary information scientist. Nevertheless, these notation systems were of particular interest to pharmaceutical and agrochemical industries to document their growing inventories of research chemicals. The CNA was active in educational activities to train users of WLN and to monitor rule changes. </a:t>
              </a:r>
            </a:p>
            <a:p>
              <a:endParaRPr lang="en-US" dirty="0" smtClean="0"/>
            </a:p>
            <a:p>
              <a:r>
                <a:rPr lang="en-US" dirty="0" smtClean="0"/>
                <a:t>The CNA was also involved in the organization of the NATO/CNA Advanced Study Institute on Computer Representation and Manipulation of Chemical Information, held in Noordwijkerhout in June 1973, which was the predecessor to the successful series of International Conferences on Chemical Structures (ICCS) which have been  held at the same venue every three years since 1987.</a:t>
              </a:r>
            </a:p>
            <a:p>
              <a:endParaRPr lang="en-US" dirty="0" smtClean="0"/>
            </a:p>
            <a:p>
              <a:endParaRPr lang="en-US" dirty="0" smtClean="0"/>
            </a:p>
            <a:p>
              <a:endParaRPr lang="en-US" dirty="0" smtClean="0"/>
            </a:p>
            <a:p>
              <a:endParaRPr lang="en-US" dirty="0"/>
            </a:p>
            <a:p>
              <a:endParaRPr lang="en-US" sz="2000" dirty="0"/>
            </a:p>
          </p:txBody>
        </p:sp>
      </p:grpSp>
      <p:grpSp>
        <p:nvGrpSpPr>
          <p:cNvPr id="53" name="Group 52"/>
          <p:cNvGrpSpPr/>
          <p:nvPr/>
        </p:nvGrpSpPr>
        <p:grpSpPr>
          <a:xfrm>
            <a:off x="1295400" y="34594800"/>
            <a:ext cx="14173200" cy="7924800"/>
            <a:chOff x="914400" y="27508200"/>
            <a:chExt cx="14173200" cy="9291784"/>
          </a:xfrm>
        </p:grpSpPr>
        <p:grpSp>
          <p:nvGrpSpPr>
            <p:cNvPr id="36" name="Group 35"/>
            <p:cNvGrpSpPr/>
            <p:nvPr/>
          </p:nvGrpSpPr>
          <p:grpSpPr>
            <a:xfrm>
              <a:off x="914400" y="27508200"/>
              <a:ext cx="14173200" cy="9291784"/>
              <a:chOff x="1295400" y="4800600"/>
              <a:chExt cx="14173200" cy="10817049"/>
            </a:xfrm>
          </p:grpSpPr>
          <p:sp>
            <p:nvSpPr>
              <p:cNvPr id="37" name="Text Box 162"/>
              <p:cNvSpPr txBox="1">
                <a:spLocks noChangeArrowheads="1"/>
              </p:cNvSpPr>
              <p:nvPr/>
            </p:nvSpPr>
            <p:spPr bwMode="auto">
              <a:xfrm>
                <a:off x="1295400" y="4800600"/>
                <a:ext cx="13944601" cy="2016468"/>
              </a:xfrm>
              <a:prstGeom prst="rect">
                <a:avLst/>
              </a:prstGeom>
              <a:noFill/>
              <a:ln w="9525">
                <a:noFill/>
                <a:miter lim="800000"/>
                <a:headEnd/>
                <a:tailEnd/>
              </a:ln>
              <a:effectLst>
                <a:innerShdw blurRad="63500" dist="50800" dir="13500000">
                  <a:prstClr val="black">
                    <a:alpha val="50000"/>
                  </a:prstClr>
                </a:innerShdw>
              </a:effectLst>
            </p:spPr>
            <p:txBody>
              <a:bodyPr lIns="91426" tIns="45710" rIns="91426" bIns="45710">
                <a:spAutoFit/>
              </a:bodyPr>
              <a:lstStyle/>
              <a:p>
                <a:pPr eaLnBrk="0" hangingPunct="0">
                  <a:defRPr/>
                </a:pPr>
                <a:r>
                  <a:rPr lang="en-US" sz="4400" b="1" dirty="0" smtClean="0">
                    <a:effectLst>
                      <a:outerShdw blurRad="38100" dist="38100" dir="2700000" algn="tl">
                        <a:srgbClr val="000000"/>
                      </a:outerShdw>
                    </a:effectLst>
                    <a:latin typeface="Helvetica" pitchFamily="34" charset="0"/>
                  </a:rPr>
                  <a:t>Structure Handling Evolves</a:t>
                </a:r>
              </a:p>
              <a:p>
                <a:pPr eaLnBrk="0" hangingPunct="0">
                  <a:spcBef>
                    <a:spcPts val="1200"/>
                  </a:spcBef>
                  <a:defRPr/>
                </a:pPr>
                <a:r>
                  <a:rPr lang="en-US" sz="3600" b="1" dirty="0" smtClean="0">
                    <a:solidFill>
                      <a:srgbClr val="FFCC33"/>
                    </a:solidFill>
                    <a:effectLst>
                      <a:outerShdw blurRad="38100" dist="38100" dir="2700000" algn="tl">
                        <a:srgbClr val="000000"/>
                      </a:outerShdw>
                    </a:effectLst>
                    <a:latin typeface="Helvetica" pitchFamily="34" charset="0"/>
                  </a:rPr>
                  <a:t>Now </a:t>
                </a:r>
                <a:r>
                  <a:rPr lang="en-US" sz="3600" b="1" dirty="0" err="1" smtClean="0">
                    <a:solidFill>
                      <a:srgbClr val="FFCC33"/>
                    </a:solidFill>
                    <a:effectLst>
                      <a:outerShdw blurRad="38100" dist="38100" dir="2700000" algn="tl">
                        <a:srgbClr val="000000"/>
                      </a:outerShdw>
                    </a:effectLst>
                    <a:latin typeface="Helvetica" pitchFamily="34" charset="0"/>
                  </a:rPr>
                  <a:t>quinoline</a:t>
                </a:r>
                <a:r>
                  <a:rPr lang="en-US" sz="3600" b="1" dirty="0" smtClean="0">
                    <a:solidFill>
                      <a:srgbClr val="FFCC33"/>
                    </a:solidFill>
                    <a:effectLst>
                      <a:outerShdw blurRad="38100" dist="38100" dir="2700000" algn="tl">
                        <a:srgbClr val="000000"/>
                      </a:outerShdw>
                    </a:effectLst>
                    <a:latin typeface="Helvetica" pitchFamily="34" charset="0"/>
                  </a:rPr>
                  <a:t> is                 and we can do more with it…</a:t>
                </a:r>
                <a:endParaRPr lang="en-US" sz="3600" b="1" dirty="0">
                  <a:solidFill>
                    <a:srgbClr val="FFCC33"/>
                  </a:solidFill>
                  <a:effectLst>
                    <a:outerShdw blurRad="38100" dist="38100" dir="2700000" algn="tl">
                      <a:srgbClr val="000000"/>
                    </a:outerShdw>
                  </a:effectLst>
                  <a:latin typeface="Helvetica" pitchFamily="34" charset="0"/>
                </a:endParaRPr>
              </a:p>
            </p:txBody>
          </p:sp>
          <p:sp>
            <p:nvSpPr>
              <p:cNvPr id="38" name="TextBox 36"/>
              <p:cNvSpPr txBox="1">
                <a:spLocks noChangeArrowheads="1"/>
              </p:cNvSpPr>
              <p:nvPr/>
            </p:nvSpPr>
            <p:spPr bwMode="auto">
              <a:xfrm>
                <a:off x="1295400" y="5692775"/>
                <a:ext cx="14173200" cy="9924874"/>
              </a:xfrm>
              <a:prstGeom prst="rect">
                <a:avLst/>
              </a:prstGeom>
              <a:noFill/>
              <a:ln w="9525">
                <a:noFill/>
                <a:miter lim="800000"/>
                <a:headEnd/>
                <a:tailEnd/>
              </a:ln>
            </p:spPr>
            <p:txBody>
              <a:bodyPr wrap="square">
                <a:spAutoFit/>
              </a:bodyPr>
              <a:lstStyle/>
              <a:p>
                <a:endParaRPr lang="en-US" dirty="0" smtClean="0"/>
              </a:p>
              <a:p>
                <a:endParaRPr lang="en-US" dirty="0" smtClean="0"/>
              </a:p>
              <a:p>
                <a:endParaRPr lang="en-US" dirty="0" smtClean="0"/>
              </a:p>
              <a:p>
                <a:r>
                  <a:rPr lang="en-US" dirty="0" smtClean="0"/>
                  <a:t>Technology continued to evolve, and two major advances expanded the utility and accessibility of chemical information. First, programs were written to convert WLNs to computer-manageable connection tables, which were then amenable to structure and substructure searching. A number of in-house systems were developed, and one which gained some traction was CROSSBOW (computerized retrieval of structures based on WLN) developed at ICI Pharmaceuticals. The second advance was the availability of affordable graphics terminals coupled with software to convert between graphical representations of compounds and their connection tables. An early commercial package which did this was MACCS from the erstwhile Molecular Design Ltd. </a:t>
                </a:r>
              </a:p>
              <a:p>
                <a:endParaRPr lang="en-US" dirty="0" smtClean="0"/>
              </a:p>
              <a:p>
                <a:r>
                  <a:rPr lang="en-US" dirty="0" smtClean="0"/>
                  <a:t>These advances opened up corporate and public chemical registry and inventory files – which had previously only been accessible by information scientists – to so called “end user” chemists who could now draw and register compounds and create and run their own structure and substructure searches. The availability of connection tables also made it possible to do more with structures and tools rapidly appeared to run similarity searches, generate and search 3D structures, calculate properties, generate names, map reactions, and exchange structure files with collaborators and other structure-handling  systems. And all these advances diminished the need for chemical notations  like WLN, and interest in them waned. </a:t>
                </a:r>
              </a:p>
              <a:p>
                <a:endParaRPr lang="en-US" dirty="0" smtClean="0"/>
              </a:p>
              <a:p>
                <a:endParaRPr lang="en-US" dirty="0" smtClean="0"/>
              </a:p>
              <a:p>
                <a:endParaRPr lang="en-US" dirty="0" smtClean="0"/>
              </a:p>
              <a:p>
                <a:endParaRPr lang="en-US" dirty="0"/>
              </a:p>
              <a:p>
                <a:endParaRPr lang="en-US" sz="2000" dirty="0"/>
              </a:p>
            </p:txBody>
          </p:sp>
        </p:grpSp>
        <p:graphicFrame>
          <p:nvGraphicFramePr>
            <p:cNvPr id="8" name="Object 91"/>
            <p:cNvGraphicFramePr>
              <a:graphicFrameLocks noChangeAspect="1"/>
            </p:cNvGraphicFramePr>
            <p:nvPr/>
          </p:nvGraphicFramePr>
          <p:xfrm>
            <a:off x="5105400" y="28401641"/>
            <a:ext cx="1420813" cy="1072129"/>
          </p:xfrm>
          <a:graphic>
            <a:graphicData uri="http://schemas.openxmlformats.org/presentationml/2006/ole">
              <p:oleObj spid="_x0000_s15451" name="CS ChemDraw Drawing" r:id="rId5" imgW="1420152" imgH="935477" progId="ChemDraw.Document.6.0">
                <p:embed/>
              </p:oleObj>
            </a:graphicData>
          </a:graphic>
        </p:graphicFrame>
      </p:grpSp>
      <p:grpSp>
        <p:nvGrpSpPr>
          <p:cNvPr id="28" name="Group 27"/>
          <p:cNvGrpSpPr/>
          <p:nvPr/>
        </p:nvGrpSpPr>
        <p:grpSpPr>
          <a:xfrm>
            <a:off x="8382000" y="13868400"/>
            <a:ext cx="6781800" cy="8785078"/>
            <a:chOff x="20878800" y="1371600"/>
            <a:chExt cx="4572000" cy="6329065"/>
          </a:xfrm>
        </p:grpSpPr>
        <p:pic>
          <p:nvPicPr>
            <p:cNvPr id="15452" name="Picture 92" descr="medium image"/>
            <p:cNvPicPr>
              <a:picLocks noChangeAspect="1" noChangeArrowheads="1"/>
            </p:cNvPicPr>
            <p:nvPr/>
          </p:nvPicPr>
          <p:blipFill>
            <a:blip r:embed="rId6" cstate="print"/>
            <a:srcRect/>
            <a:stretch>
              <a:fillRect/>
            </a:stretch>
          </p:blipFill>
          <p:spPr bwMode="auto">
            <a:xfrm>
              <a:off x="20878800" y="1371600"/>
              <a:ext cx="4464765" cy="5778681"/>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
          <p:nvSpPr>
            <p:cNvPr id="27" name="TextBox 26"/>
            <p:cNvSpPr txBox="1"/>
            <p:nvPr/>
          </p:nvSpPr>
          <p:spPr>
            <a:xfrm>
              <a:off x="20955000" y="7239000"/>
              <a:ext cx="4495800" cy="461665"/>
            </a:xfrm>
            <a:prstGeom prst="rect">
              <a:avLst/>
            </a:prstGeom>
            <a:noFill/>
          </p:spPr>
          <p:txBody>
            <a:bodyPr wrap="square" rtlCol="0">
              <a:spAutoFit/>
            </a:bodyPr>
            <a:lstStyle/>
            <a:p>
              <a:r>
                <a:rPr lang="en-US" dirty="0" smtClean="0"/>
                <a:t>WLN Workshop October 1977</a:t>
              </a:r>
              <a:endParaRPr lang="en-US" dirty="0"/>
            </a:p>
          </p:txBody>
        </p:sp>
      </p:grpSp>
      <p:pic>
        <p:nvPicPr>
          <p:cNvPr id="15454" name="Picture 94" descr="Free first page"/>
          <p:cNvPicPr>
            <a:picLocks noChangeAspect="1" noChangeArrowheads="1"/>
          </p:cNvPicPr>
          <p:nvPr/>
        </p:nvPicPr>
        <p:blipFill>
          <a:blip r:embed="rId7" cstate="print"/>
          <a:srcRect/>
          <a:stretch>
            <a:fillRect/>
          </a:stretch>
        </p:blipFill>
        <p:spPr bwMode="auto">
          <a:xfrm>
            <a:off x="142875" y="258652963"/>
            <a:ext cx="7410450" cy="9610725"/>
          </a:xfrm>
          <a:prstGeom prst="rect">
            <a:avLst/>
          </a:prstGeom>
          <a:noFill/>
        </p:spPr>
      </p:pic>
      <p:pic>
        <p:nvPicPr>
          <p:cNvPr id="15456" name="Picture 96" descr="Free first page"/>
          <p:cNvPicPr>
            <a:picLocks noChangeAspect="1" noChangeArrowheads="1"/>
          </p:cNvPicPr>
          <p:nvPr/>
        </p:nvPicPr>
        <p:blipFill>
          <a:blip r:embed="rId7" cstate="print"/>
          <a:srcRect/>
          <a:stretch>
            <a:fillRect/>
          </a:stretch>
        </p:blipFill>
        <p:spPr bwMode="auto">
          <a:xfrm>
            <a:off x="142875" y="258652963"/>
            <a:ext cx="7410450" cy="9610725"/>
          </a:xfrm>
          <a:prstGeom prst="rect">
            <a:avLst/>
          </a:prstGeom>
          <a:noFill/>
        </p:spPr>
      </p:pic>
      <p:grpSp>
        <p:nvGrpSpPr>
          <p:cNvPr id="40" name="Group 39"/>
          <p:cNvGrpSpPr/>
          <p:nvPr/>
        </p:nvGrpSpPr>
        <p:grpSpPr>
          <a:xfrm>
            <a:off x="24460200" y="13749670"/>
            <a:ext cx="6705600" cy="8576931"/>
            <a:chOff x="17449800" y="13030199"/>
            <a:chExt cx="5105400" cy="7167266"/>
          </a:xfrm>
        </p:grpSpPr>
        <p:pic>
          <p:nvPicPr>
            <p:cNvPr id="35" name="Picture 34" descr="CSA_Newsletter.jpg"/>
            <p:cNvPicPr>
              <a:picLocks noChangeAspect="1"/>
            </p:cNvPicPr>
            <p:nvPr/>
          </p:nvPicPr>
          <p:blipFill>
            <a:blip r:embed="rId8" cstate="print"/>
            <a:stretch>
              <a:fillRect/>
            </a:stretch>
          </p:blipFill>
          <p:spPr>
            <a:xfrm>
              <a:off x="17449800" y="13030199"/>
              <a:ext cx="5105400" cy="6594475"/>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
          <p:nvSpPr>
            <p:cNvPr id="39" name="TextBox 38"/>
            <p:cNvSpPr txBox="1"/>
            <p:nvPr/>
          </p:nvSpPr>
          <p:spPr>
            <a:xfrm>
              <a:off x="17602200" y="19735800"/>
              <a:ext cx="4876800" cy="461665"/>
            </a:xfrm>
            <a:prstGeom prst="rect">
              <a:avLst/>
            </a:prstGeom>
            <a:noFill/>
          </p:spPr>
          <p:txBody>
            <a:bodyPr wrap="square" rtlCol="0">
              <a:spAutoFit/>
            </a:bodyPr>
            <a:lstStyle/>
            <a:p>
              <a:r>
                <a:rPr lang="en-US" dirty="0" smtClean="0"/>
                <a:t>CSA Newsletter from 2001</a:t>
              </a:r>
              <a:endParaRPr lang="en-US" dirty="0"/>
            </a:p>
          </p:txBody>
        </p:sp>
      </p:grpSp>
      <p:grpSp>
        <p:nvGrpSpPr>
          <p:cNvPr id="46" name="Group 45"/>
          <p:cNvGrpSpPr/>
          <p:nvPr/>
        </p:nvGrpSpPr>
        <p:grpSpPr>
          <a:xfrm>
            <a:off x="1524000" y="13868400"/>
            <a:ext cx="5943600" cy="8595201"/>
            <a:chOff x="25374600" y="13233400"/>
            <a:chExt cx="5943600" cy="8595202"/>
          </a:xfrm>
        </p:grpSpPr>
        <p:pic>
          <p:nvPicPr>
            <p:cNvPr id="30" name="Picture 29" descr="WLN_Poster.JPG"/>
            <p:cNvPicPr>
              <a:picLocks noChangeAspect="1"/>
            </p:cNvPicPr>
            <p:nvPr/>
          </p:nvPicPr>
          <p:blipFill>
            <a:blip r:embed="rId9" cstate="print"/>
            <a:stretch>
              <a:fillRect/>
            </a:stretch>
          </p:blipFill>
          <p:spPr>
            <a:xfrm>
              <a:off x="25374600" y="13233400"/>
              <a:ext cx="5943600" cy="7924800"/>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
          <p:nvSpPr>
            <p:cNvPr id="41" name="TextBox 40"/>
            <p:cNvSpPr txBox="1"/>
            <p:nvPr/>
          </p:nvSpPr>
          <p:spPr>
            <a:xfrm>
              <a:off x="25450800" y="21336000"/>
              <a:ext cx="5486400" cy="492602"/>
            </a:xfrm>
            <a:prstGeom prst="rect">
              <a:avLst/>
            </a:prstGeom>
            <a:noFill/>
          </p:spPr>
          <p:txBody>
            <a:bodyPr wrap="square" rtlCol="0">
              <a:spAutoFit/>
            </a:bodyPr>
            <a:lstStyle/>
            <a:p>
              <a:r>
                <a:rPr lang="en-US" dirty="0" smtClean="0"/>
                <a:t>CAN(UK) Poster from 1970s</a:t>
              </a:r>
              <a:endParaRPr lang="en-US" dirty="0"/>
            </a:p>
          </p:txBody>
        </p:sp>
      </p:grpSp>
      <p:graphicFrame>
        <p:nvGraphicFramePr>
          <p:cNvPr id="45" name="Table 44"/>
          <p:cNvGraphicFramePr>
            <a:graphicFrameLocks noGrp="1"/>
          </p:cNvGraphicFramePr>
          <p:nvPr/>
        </p:nvGraphicFramePr>
        <p:xfrm>
          <a:off x="17602200" y="34899600"/>
          <a:ext cx="8077200" cy="5410197"/>
        </p:xfrm>
        <a:graphic>
          <a:graphicData uri="http://schemas.openxmlformats.org/drawingml/2006/table">
            <a:tbl>
              <a:tblPr>
                <a:effectLst>
                  <a:outerShdw blurRad="50800" dist="38100" dir="2700000" algn="tl" rotWithShape="0">
                    <a:prstClr val="black">
                      <a:alpha val="40000"/>
                    </a:prstClr>
                  </a:outerShdw>
                </a:effectLst>
              </a:tblPr>
              <a:tblGrid>
                <a:gridCol w="3352800"/>
                <a:gridCol w="2209800"/>
                <a:gridCol w="2514600"/>
              </a:tblGrid>
              <a:tr h="586245">
                <a:tc gridSpan="3">
                  <a:txBody>
                    <a:bodyPr/>
                    <a:lstStyle/>
                    <a:p>
                      <a:pPr marL="0" marR="265430">
                        <a:spcBef>
                          <a:spcPts val="0"/>
                        </a:spcBef>
                        <a:spcAft>
                          <a:spcPts val="0"/>
                        </a:spcAft>
                      </a:pPr>
                      <a:r>
                        <a:rPr kumimoji="0" lang="en-US" sz="2800" kern="1200" dirty="0" smtClean="0">
                          <a:solidFill>
                            <a:schemeClr val="tx1"/>
                          </a:solidFill>
                          <a:latin typeface="Times New Roman" pitchFamily="18" charset="0"/>
                          <a:ea typeface="+mn-ea"/>
                          <a:cs typeface="+mn-cs"/>
                        </a:rPr>
                        <a:t>Chairpersons of the CNA(UK),</a:t>
                      </a:r>
                      <a:r>
                        <a:rPr kumimoji="0" lang="en-US" sz="2800" kern="1200" baseline="0" dirty="0" smtClean="0">
                          <a:solidFill>
                            <a:schemeClr val="tx1"/>
                          </a:solidFill>
                          <a:latin typeface="Times New Roman" pitchFamily="18" charset="0"/>
                          <a:ea typeface="+mn-ea"/>
                          <a:cs typeface="+mn-cs"/>
                        </a:rPr>
                        <a:t> CSA, and CSA Trust</a:t>
                      </a:r>
                      <a:endParaRPr kumimoji="0" lang="en-US" sz="2800" kern="1200" dirty="0" smtClean="0">
                        <a:solidFill>
                          <a:schemeClr val="tx1"/>
                        </a:solidFill>
                        <a:latin typeface="Times New Roman" pitchFamily="18" charset="0"/>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265430">
                        <a:spcBef>
                          <a:spcPts val="0"/>
                        </a:spcBef>
                        <a:spcAft>
                          <a:spcPts val="0"/>
                        </a:spcAft>
                      </a:pPr>
                      <a:endParaRPr kumimoji="0" lang="en-US" sz="2400" kern="1200" dirty="0" smtClean="0">
                        <a:solidFill>
                          <a:schemeClr val="tx1"/>
                        </a:solidFill>
                        <a:latin typeface="Times New Roman" pitchFamily="18" charset="0"/>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265430">
                        <a:spcBef>
                          <a:spcPts val="0"/>
                        </a:spcBef>
                        <a:spcAft>
                          <a:spcPts val="0"/>
                        </a:spcAft>
                      </a:pPr>
                      <a:endParaRPr kumimoji="0" lang="en-US" sz="2400" kern="1200" dirty="0" smtClean="0">
                        <a:solidFill>
                          <a:schemeClr val="tx1"/>
                        </a:solidFill>
                        <a:latin typeface="Times New Roman" pitchFamily="18" charset="0"/>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CNA(UK)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1969 – 1975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Ernie Hyde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CNA(UK)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1975 – 1978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Tony Faulkner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CNA(UK)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1978 – 1981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Sandra</a:t>
                      </a:r>
                      <a:r>
                        <a:rPr kumimoji="0" lang="en-US" sz="2400" kern="1200" baseline="0" dirty="0" smtClean="0">
                          <a:solidFill>
                            <a:schemeClr val="tx1"/>
                          </a:solidFill>
                          <a:latin typeface="Times New Roman" pitchFamily="18" charset="0"/>
                          <a:ea typeface="+mn-ea"/>
                          <a:cs typeface="+mn-cs"/>
                        </a:rPr>
                        <a:t> Ward</a:t>
                      </a:r>
                      <a:endParaRPr kumimoji="0" lang="en-US" sz="2400" kern="1200" dirty="0" smtClean="0">
                        <a:solidFill>
                          <a:schemeClr val="tx1"/>
                        </a:solidFill>
                        <a:latin typeface="Times New Roman" pitchFamily="18" charset="0"/>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CNA(UK)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1981 – 1982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kumimoji="0" lang="en-US" sz="2400" kern="1200" dirty="0" smtClean="0">
                          <a:solidFill>
                            <a:schemeClr val="tx1"/>
                          </a:solidFill>
                          <a:latin typeface="Times New Roman" pitchFamily="18" charset="0"/>
                          <a:ea typeface="+mn-ea"/>
                          <a:cs typeface="+mn-cs"/>
                        </a:rPr>
                        <a:t>Mike Allen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 (WLN sub-group)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1982 - 1986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Peter Baker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1984 – 1993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Peter Nichols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1993 – 1995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Diana </a:t>
                      </a:r>
                      <a:r>
                        <a:rPr lang="en-US" sz="2400" kern="1200" dirty="0" err="1" smtClean="0">
                          <a:solidFill>
                            <a:schemeClr val="tx1"/>
                          </a:solidFill>
                          <a:latin typeface="Times New Roman" pitchFamily="18" charset="0"/>
                          <a:ea typeface="+mn-ea"/>
                          <a:cs typeface="+mn-cs"/>
                        </a:rPr>
                        <a:t>Leitch</a:t>
                      </a:r>
                      <a:endParaRPr lang="en-US" sz="2400" kern="1200" dirty="0" smtClean="0">
                        <a:solidFill>
                          <a:schemeClr val="tx1"/>
                        </a:solidFill>
                        <a:latin typeface="Times New Roman" pitchFamily="18" charset="0"/>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1996 – 2001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Janet Ash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2001 – 2002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Peter Nichols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 Trust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1988 – 2000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Bill Town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 Trust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2000 – 2005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Guenter </a:t>
                      </a:r>
                      <a:r>
                        <a:rPr lang="en-US" sz="2400" kern="1200" dirty="0" err="1" smtClean="0">
                          <a:solidFill>
                            <a:schemeClr val="tx1"/>
                          </a:solidFill>
                          <a:latin typeface="Times New Roman" pitchFamily="18" charset="0"/>
                          <a:ea typeface="+mn-ea"/>
                          <a:cs typeface="+mn-cs"/>
                        </a:rPr>
                        <a:t>Grethe</a:t>
                      </a:r>
                      <a:endParaRPr lang="en-US" sz="2400" kern="1200" dirty="0" smtClean="0">
                        <a:solidFill>
                          <a:schemeClr val="tx1"/>
                        </a:solidFill>
                        <a:latin typeface="Times New Roman" pitchFamily="18" charset="0"/>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996">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CSA Trust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2005 – current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65430">
                        <a:spcBef>
                          <a:spcPts val="0"/>
                        </a:spcBef>
                        <a:spcAft>
                          <a:spcPts val="0"/>
                        </a:spcAft>
                      </a:pPr>
                      <a:r>
                        <a:rPr lang="en-US" sz="2400" kern="1200" dirty="0" smtClean="0">
                          <a:solidFill>
                            <a:schemeClr val="tx1"/>
                          </a:solidFill>
                          <a:latin typeface="Times New Roman" pitchFamily="18" charset="0"/>
                          <a:ea typeface="+mn-ea"/>
                          <a:cs typeface="+mn-cs"/>
                        </a:rPr>
                        <a:t>Andreas Barth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Rectangle 92"/>
          <p:cNvSpPr>
            <a:spLocks noChangeArrowheads="1"/>
          </p:cNvSpPr>
          <p:nvPr/>
        </p:nvSpPr>
        <p:spPr bwMode="auto">
          <a:xfrm>
            <a:off x="0" y="-202287"/>
            <a:ext cx="184731" cy="86177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47" name="Group 46"/>
          <p:cNvGrpSpPr/>
          <p:nvPr/>
        </p:nvGrpSpPr>
        <p:grpSpPr>
          <a:xfrm>
            <a:off x="17373600" y="5943599"/>
            <a:ext cx="14173200" cy="7620001"/>
            <a:chOff x="914400" y="27508199"/>
            <a:chExt cx="14173200" cy="13084976"/>
          </a:xfrm>
        </p:grpSpPr>
        <p:grpSp>
          <p:nvGrpSpPr>
            <p:cNvPr id="51" name="Group 35"/>
            <p:cNvGrpSpPr/>
            <p:nvPr/>
          </p:nvGrpSpPr>
          <p:grpSpPr>
            <a:xfrm>
              <a:off x="914400" y="27508199"/>
              <a:ext cx="14173200" cy="13084976"/>
              <a:chOff x="1295400" y="4800600"/>
              <a:chExt cx="14173200" cy="15232905"/>
            </a:xfrm>
          </p:grpSpPr>
          <p:sp>
            <p:nvSpPr>
              <p:cNvPr id="54" name="Text Box 162"/>
              <p:cNvSpPr txBox="1">
                <a:spLocks noChangeArrowheads="1"/>
              </p:cNvSpPr>
              <p:nvPr/>
            </p:nvSpPr>
            <p:spPr bwMode="auto">
              <a:xfrm>
                <a:off x="1295400" y="4800600"/>
                <a:ext cx="13944601" cy="2953238"/>
              </a:xfrm>
              <a:prstGeom prst="rect">
                <a:avLst/>
              </a:prstGeom>
              <a:noFill/>
              <a:ln w="9525">
                <a:noFill/>
                <a:miter lim="800000"/>
                <a:headEnd/>
                <a:tailEnd/>
              </a:ln>
              <a:effectLst>
                <a:innerShdw blurRad="63500" dist="50800" dir="13500000">
                  <a:prstClr val="black">
                    <a:alpha val="50000"/>
                  </a:prstClr>
                </a:innerShdw>
              </a:effectLst>
            </p:spPr>
            <p:txBody>
              <a:bodyPr lIns="91426" tIns="45710" rIns="91426" bIns="45710">
                <a:spAutoFit/>
              </a:bodyPr>
              <a:lstStyle/>
              <a:p>
                <a:pPr eaLnBrk="0" hangingPunct="0">
                  <a:defRPr/>
                </a:pPr>
                <a:r>
                  <a:rPr lang="en-US" sz="4400" b="1" dirty="0" smtClean="0">
                    <a:effectLst>
                      <a:outerShdw blurRad="38100" dist="38100" dir="2700000" algn="tl">
                        <a:srgbClr val="000000"/>
                      </a:outerShdw>
                    </a:effectLst>
                    <a:latin typeface="Helvetica" pitchFamily="34" charset="0"/>
                  </a:rPr>
                  <a:t>W(h)</a:t>
                </a:r>
                <a:r>
                  <a:rPr lang="en-US" sz="4400" b="1" dirty="0" err="1" smtClean="0">
                    <a:effectLst>
                      <a:outerShdw blurRad="38100" dist="38100" dir="2700000" algn="tl">
                        <a:srgbClr val="000000"/>
                      </a:outerShdw>
                    </a:effectLst>
                    <a:latin typeface="Helvetica" pitchFamily="34" charset="0"/>
                  </a:rPr>
                  <a:t>ither</a:t>
                </a:r>
                <a:r>
                  <a:rPr lang="en-US" sz="4400" b="1" dirty="0" smtClean="0">
                    <a:effectLst>
                      <a:outerShdw blurRad="38100" dist="38100" dir="2700000" algn="tl">
                        <a:srgbClr val="000000"/>
                      </a:outerShdw>
                    </a:effectLst>
                    <a:latin typeface="Helvetica" pitchFamily="34" charset="0"/>
                  </a:rPr>
                  <a:t> WLN?</a:t>
                </a:r>
              </a:p>
              <a:p>
                <a:pPr eaLnBrk="0" hangingPunct="0">
                  <a:spcBef>
                    <a:spcPts val="1200"/>
                  </a:spcBef>
                  <a:defRPr/>
                </a:pPr>
                <a:r>
                  <a:rPr lang="en-US" sz="3600" b="1" dirty="0" err="1" smtClean="0">
                    <a:solidFill>
                      <a:srgbClr val="FFCC33"/>
                    </a:solidFill>
                    <a:effectLst>
                      <a:outerShdw blurRad="38100" dist="38100" dir="2700000" algn="tl">
                        <a:srgbClr val="000000"/>
                      </a:outerShdw>
                    </a:effectLst>
                    <a:latin typeface="Helvetica" pitchFamily="34" charset="0"/>
                  </a:rPr>
                  <a:t>Quinoline</a:t>
                </a:r>
                <a:r>
                  <a:rPr lang="en-US" sz="3600" b="1" dirty="0" smtClean="0">
                    <a:solidFill>
                      <a:srgbClr val="FFCC33"/>
                    </a:solidFill>
                    <a:effectLst>
                      <a:outerShdw blurRad="38100" dist="38100" dir="2700000" algn="tl">
                        <a:srgbClr val="000000"/>
                      </a:outerShdw>
                    </a:effectLst>
                    <a:latin typeface="Helvetica" pitchFamily="34" charset="0"/>
                  </a:rPr>
                  <a:t> is                 and that’s all we need</a:t>
                </a:r>
                <a:endParaRPr lang="en-US" sz="3600" b="1" dirty="0">
                  <a:solidFill>
                    <a:srgbClr val="FFCC33"/>
                  </a:solidFill>
                  <a:effectLst>
                    <a:outerShdw blurRad="38100" dist="38100" dir="2700000" algn="tl">
                      <a:srgbClr val="000000"/>
                    </a:outerShdw>
                  </a:effectLst>
                  <a:latin typeface="Helvetica" pitchFamily="34" charset="0"/>
                </a:endParaRPr>
              </a:p>
            </p:txBody>
          </p:sp>
          <p:sp>
            <p:nvSpPr>
              <p:cNvPr id="55" name="TextBox 36"/>
              <p:cNvSpPr txBox="1">
                <a:spLocks noChangeArrowheads="1"/>
              </p:cNvSpPr>
              <p:nvPr/>
            </p:nvSpPr>
            <p:spPr bwMode="auto">
              <a:xfrm>
                <a:off x="1295400" y="5692777"/>
                <a:ext cx="14173200" cy="14340728"/>
              </a:xfrm>
              <a:prstGeom prst="rect">
                <a:avLst/>
              </a:prstGeom>
              <a:noFill/>
              <a:ln w="9525">
                <a:noFill/>
                <a:miter lim="800000"/>
                <a:headEnd/>
                <a:tailEnd/>
              </a:ln>
            </p:spPr>
            <p:txBody>
              <a:bodyPr wrap="square">
                <a:spAutoFit/>
              </a:bodyPr>
              <a:lstStyle/>
              <a:p>
                <a:endParaRPr lang="en-US" dirty="0" smtClean="0"/>
              </a:p>
              <a:p>
                <a:endParaRPr lang="en-US" dirty="0" smtClean="0"/>
              </a:p>
              <a:p>
                <a:endParaRPr lang="en-US" dirty="0" smtClean="0"/>
              </a:p>
              <a:p>
                <a:pPr hangingPunct="0"/>
                <a:r>
                  <a:rPr lang="en-US" dirty="0" smtClean="0"/>
                  <a:t>In July 1981, members of the CNA (UK) were asked if there should be an organization created which would represent ALL who were interested in chemical structure and data handling and not restricted to Notations.</a:t>
                </a:r>
              </a:p>
              <a:p>
                <a:pPr hangingPunct="0"/>
                <a:r>
                  <a:rPr lang="en-US" dirty="0" smtClean="0"/>
                  <a:t> </a:t>
                </a:r>
              </a:p>
              <a:p>
                <a:pPr hangingPunct="0"/>
                <a:r>
                  <a:rPr lang="en-US" dirty="0" smtClean="0"/>
                  <a:t>The answer was “yes”, and a new organization, the Chemical Structure Association (CSA), was created, with the CNA (UK) as a WLN sub-group for those still involved with WLN.  The CSA was inaugurated on 6</a:t>
                </a:r>
                <a:r>
                  <a:rPr lang="en-US" baseline="30000" dirty="0" smtClean="0"/>
                  <a:t>th</a:t>
                </a:r>
                <a:r>
                  <a:rPr lang="en-US" dirty="0" smtClean="0"/>
                  <a:t> September 1982 at the University of Exeter, UK, when the Executive Committee of the CNA (UK) became the first Executive Committee of the CSA.  This meeting was also an Extraordinary General Meeting of the CNA (UK) and it agreed that if the CNA (UK) were wound up, its funds would pass to the CSA.  The CNA (UK) was wound up in December 1983. Dues continued to be paid to the CNA parent body from the WLN sub-group of the CSA.</a:t>
                </a:r>
              </a:p>
              <a:p>
                <a:pPr hangingPunct="0"/>
                <a:r>
                  <a:rPr lang="en-US" dirty="0" smtClean="0"/>
                  <a:t> </a:t>
                </a:r>
              </a:p>
              <a:p>
                <a:pPr hangingPunct="0"/>
                <a:r>
                  <a:rPr lang="en-US" dirty="0" smtClean="0"/>
                  <a:t>The CSA promoted educational activities and enjoyed an international membership many of whom had been members of CNA (UK).  The CSA was guided by many of the active participants of the CNA.</a:t>
                </a:r>
              </a:p>
              <a:p>
                <a:pPr hangingPunct="0"/>
                <a:r>
                  <a:rPr lang="en-US" dirty="0" smtClean="0"/>
                  <a:t> </a:t>
                </a:r>
              </a:p>
              <a:p>
                <a:pPr hangingPunct="0"/>
                <a:r>
                  <a:rPr lang="en-US" dirty="0" smtClean="0"/>
                  <a:t>The CSA became a very active international organization and it was involved in organizing conferences and meetings as well as continuing with the Newsletter.</a:t>
                </a:r>
              </a:p>
              <a:p>
                <a:pPr hangingPunct="0"/>
                <a:endParaRPr lang="en-US" dirty="0" smtClean="0"/>
              </a:p>
              <a:p>
                <a:pPr hangingPunct="0"/>
                <a:endParaRPr lang="en-US" dirty="0" smtClean="0"/>
              </a:p>
              <a:p>
                <a:endParaRPr lang="en-US" dirty="0" smtClean="0"/>
              </a:p>
              <a:p>
                <a:endParaRPr lang="en-US" dirty="0" smtClean="0"/>
              </a:p>
              <a:p>
                <a:endParaRPr lang="en-US" dirty="0" smtClean="0"/>
              </a:p>
              <a:p>
                <a:endParaRPr lang="en-US" dirty="0" smtClean="0"/>
              </a:p>
              <a:p>
                <a:endParaRPr lang="en-US" dirty="0"/>
              </a:p>
              <a:p>
                <a:endParaRPr lang="en-US" sz="2000" dirty="0"/>
              </a:p>
            </p:txBody>
          </p:sp>
        </p:grpSp>
        <p:graphicFrame>
          <p:nvGraphicFramePr>
            <p:cNvPr id="52" name="Object 91"/>
            <p:cNvGraphicFramePr>
              <a:graphicFrameLocks noChangeAspect="1"/>
            </p:cNvGraphicFramePr>
            <p:nvPr/>
          </p:nvGraphicFramePr>
          <p:xfrm>
            <a:off x="3886200" y="28816698"/>
            <a:ext cx="1420813" cy="1439347"/>
          </p:xfrm>
          <a:graphic>
            <a:graphicData uri="http://schemas.openxmlformats.org/presentationml/2006/ole">
              <p:oleObj spid="_x0000_s15453" name="CS ChemDraw Drawing" r:id="rId10" imgW="1420152" imgH="935477" progId="ChemDraw.Document.6.0">
                <p:embed/>
              </p:oleObj>
            </a:graphicData>
          </a:graphic>
        </p:graphicFrame>
      </p:grpSp>
      <p:sp>
        <p:nvSpPr>
          <p:cNvPr id="56" name="Rectangle 55"/>
          <p:cNvSpPr/>
          <p:nvPr/>
        </p:nvSpPr>
        <p:spPr>
          <a:xfrm>
            <a:off x="17449800" y="23088600"/>
            <a:ext cx="13563600" cy="11110734"/>
          </a:xfrm>
          <a:prstGeom prst="rect">
            <a:avLst/>
          </a:prstGeom>
        </p:spPr>
        <p:txBody>
          <a:bodyPr wrap="square">
            <a:spAutoFit/>
          </a:bodyPr>
          <a:lstStyle/>
          <a:p>
            <a:pPr lvl="0" eaLnBrk="0" hangingPunct="0">
              <a:defRPr/>
            </a:pPr>
            <a:r>
              <a:rPr lang="en-US" sz="4400" b="1" dirty="0" smtClean="0">
                <a:solidFill>
                  <a:prstClr val="white"/>
                </a:solidFill>
                <a:effectLst>
                  <a:outerShdw blurRad="38100" dist="38100" dir="2700000" algn="tl">
                    <a:srgbClr val="000000"/>
                  </a:outerShdw>
                </a:effectLst>
                <a:latin typeface="Helvetica" pitchFamily="34" charset="0"/>
              </a:rPr>
              <a:t>The CSA Trust is born</a:t>
            </a:r>
            <a:endParaRPr lang="en-US" dirty="0" smtClean="0"/>
          </a:p>
          <a:p>
            <a:pPr hangingPunct="0"/>
            <a:r>
              <a:rPr lang="en-US" dirty="0" smtClean="0"/>
              <a:t> </a:t>
            </a:r>
          </a:p>
          <a:p>
            <a:pPr hangingPunct="0"/>
            <a:r>
              <a:rPr lang="en-US" dirty="0" smtClean="0"/>
              <a:t>The success of CSA conferences, courses and seminars lead to a surplus of CSA funds, and it was suggested that it would be beneficial to set up a UK registered charity, so that the funds could be used for charitable purposes, e.g. for awards and grants, rather than incurring excessive Corporation Tax.  Following extensive discussions with the UK Charities Commission, the Declaration of Trust was made on December 5, 1988, signed by Bill Town, Janet Ash, </a:t>
            </a:r>
            <a:r>
              <a:rPr lang="en-US" dirty="0" err="1" smtClean="0"/>
              <a:t>Geoffery</a:t>
            </a:r>
            <a:r>
              <a:rPr lang="en-US" dirty="0" smtClean="0"/>
              <a:t> Downs, Frances Finn, Ian J. </a:t>
            </a:r>
            <a:r>
              <a:rPr lang="en-US" dirty="0" err="1" smtClean="0"/>
              <a:t>Tarr</a:t>
            </a:r>
            <a:r>
              <a:rPr lang="en-US" dirty="0" smtClean="0"/>
              <a:t>, and L. Arthur </a:t>
            </a:r>
            <a:r>
              <a:rPr lang="en-US" dirty="0" err="1" smtClean="0"/>
              <a:t>McArdle</a:t>
            </a:r>
            <a:r>
              <a:rPr lang="en-US" dirty="0" smtClean="0"/>
              <a:t>, and the CSA Trust was declared a UK Registered Charity No: 328042.  </a:t>
            </a:r>
          </a:p>
          <a:p>
            <a:pPr hangingPunct="0"/>
            <a:r>
              <a:rPr lang="en-US" dirty="0" smtClean="0"/>
              <a:t> </a:t>
            </a:r>
          </a:p>
          <a:p>
            <a:pPr hangingPunct="0"/>
            <a:r>
              <a:rPr lang="en-US" dirty="0" smtClean="0"/>
              <a:t>The CSA and the CSA Trust continued to successfully operate alongside each other. In the 1990s, following a reduction in membership of the CSA, the Executive Committee considered the possibility of merging with other organizations, such as the MGMS and the RSC-CIG, but neither of these organizations was considered suitable. The difficulty of finding people to run the CSA, in addition to finding Trustees to put the work into running the CSA Trust, led to the proposal at both AGMs in 2001 that the two organizations should merge, and the Trust could then take on the role of conference organization and Newsletter production, in addition to allocating funds for grants and bursaries.  After several communications with the Charity Commission the merger was successfully achieved in 2001 and the CSA formally closed, transferring all its funds to the CSA Trust.  </a:t>
            </a:r>
          </a:p>
          <a:p>
            <a:pPr hangingPunct="0"/>
            <a:r>
              <a:rPr lang="en-US" dirty="0" smtClean="0"/>
              <a:t> </a:t>
            </a:r>
          </a:p>
          <a:p>
            <a:pPr hangingPunct="0"/>
            <a:r>
              <a:rPr lang="en-US" dirty="0" smtClean="0"/>
              <a:t>New Committees were set up by the Trust to promote the work of the Trust and oversee the work formerly carried out by the CSA, including: Public Relations (Newsletter, Website, Membership Relations); Meetings and Training; Fundraising; Budgets and Finance; Grants; and CSA Trust Mike Lynch Award. These activities carry on today, managed and overseen by a Board of some 25 Trustees drawn from academic, government and commercial organizations in countries around the world. Since 1989 the Trust had awarded over £25,000 in bursaries and grants to support travel and research work. For more details see the CSA Trust web site at www.csa-trust.org.</a:t>
            </a:r>
          </a:p>
          <a:p>
            <a:pPr hangingPunct="0"/>
            <a:r>
              <a:rPr lang="en-US" dirty="0" smtClean="0"/>
              <a:t> </a:t>
            </a:r>
          </a:p>
          <a:p>
            <a:pPr hangingPunct="0"/>
            <a:r>
              <a:rPr lang="en-US" dirty="0" smtClean="0"/>
              <a:t>The Trust also continues the CSA tradition of an Annual Dinner following the Annual General Meeting (AGM) on the Monday prior to the opening of the London Online Information Meeting at Olympia.</a:t>
            </a:r>
          </a:p>
        </p:txBody>
      </p:sp>
      <p:pic>
        <p:nvPicPr>
          <p:cNvPr id="57" name="Picture 56" descr="WLN_Manual_new.jpg"/>
          <p:cNvPicPr>
            <a:picLocks noChangeAspect="1"/>
          </p:cNvPicPr>
          <p:nvPr/>
        </p:nvPicPr>
        <p:blipFill>
          <a:blip r:embed="rId11" cstate="print"/>
          <a:stretch>
            <a:fillRect/>
          </a:stretch>
        </p:blipFill>
        <p:spPr>
          <a:xfrm>
            <a:off x="30175200" y="609600"/>
            <a:ext cx="2138916" cy="2813304"/>
          </a:xfrm>
          <a:prstGeom prst="rect">
            <a:avLst/>
          </a:prstGeom>
        </p:spPr>
      </p:pic>
      <p:grpSp>
        <p:nvGrpSpPr>
          <p:cNvPr id="60" name="Group 59"/>
          <p:cNvGrpSpPr/>
          <p:nvPr/>
        </p:nvGrpSpPr>
        <p:grpSpPr>
          <a:xfrm>
            <a:off x="17373600" y="13716000"/>
            <a:ext cx="6405349" cy="8538865"/>
            <a:chOff x="17373600" y="13716000"/>
            <a:chExt cx="6405349" cy="8538865"/>
          </a:xfrm>
        </p:grpSpPr>
        <p:pic>
          <p:nvPicPr>
            <p:cNvPr id="58" name="Picture 57" descr="WLN_Rule39.jpg"/>
            <p:cNvPicPr>
              <a:picLocks noChangeAspect="1"/>
            </p:cNvPicPr>
            <p:nvPr/>
          </p:nvPicPr>
          <p:blipFill>
            <a:blip r:embed="rId12" cstate="print"/>
            <a:stretch>
              <a:fillRect/>
            </a:stretch>
          </p:blipFill>
          <p:spPr>
            <a:xfrm>
              <a:off x="17373600" y="13716000"/>
              <a:ext cx="5867400" cy="7953669"/>
            </a:xfrm>
            <a:prstGeom prst="rect">
              <a:avLst/>
            </a:prstGeom>
            <a:ln>
              <a:solidFill>
                <a:schemeClr val="bg1">
                  <a:lumMod val="50000"/>
                  <a:lumOff val="50000"/>
                </a:schemeClr>
              </a:solidFill>
            </a:ln>
            <a:effectLst>
              <a:outerShdw blurRad="50800" dist="38100" dir="2700000" algn="tl" rotWithShape="0">
                <a:prstClr val="black">
                  <a:alpha val="40000"/>
                </a:prstClr>
              </a:outerShdw>
            </a:effectLst>
          </p:spPr>
        </p:pic>
        <p:sp>
          <p:nvSpPr>
            <p:cNvPr id="59" name="TextBox 58"/>
            <p:cNvSpPr txBox="1"/>
            <p:nvPr/>
          </p:nvSpPr>
          <p:spPr>
            <a:xfrm>
              <a:off x="17373600" y="21793200"/>
              <a:ext cx="6405349" cy="461665"/>
            </a:xfrm>
            <a:prstGeom prst="rect">
              <a:avLst/>
            </a:prstGeom>
            <a:noFill/>
          </p:spPr>
          <p:txBody>
            <a:bodyPr wrap="square" rtlCol="0">
              <a:spAutoFit/>
            </a:bodyPr>
            <a:lstStyle/>
            <a:p>
              <a:r>
                <a:rPr lang="en-US" dirty="0" smtClean="0"/>
                <a:t>WLN Rule39 – Chains of Rings</a:t>
              </a:r>
              <a:endParaRPr lang="en-US" dirty="0"/>
            </a:p>
          </p:txBody>
        </p:sp>
      </p:gr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2907</TotalTime>
  <Words>1238</Words>
  <Application>Microsoft Office PowerPoint</Application>
  <PresentationFormat>Custom</PresentationFormat>
  <Paragraphs>104</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Apex</vt:lpstr>
      <vt:lpstr>CS ChemDraw Drawing</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pmchale</dc:creator>
  <dc:description>Call if we can help   800-590-7850_x000d_
_x000d_
(c) Copyright MegaPrint 2001</dc:description>
  <cp:lastModifiedBy>Phil McHale</cp:lastModifiedBy>
  <cp:revision>118</cp:revision>
  <cp:lastPrinted>2000-08-03T00:31:24Z</cp:lastPrinted>
  <dcterms:created xsi:type="dcterms:W3CDTF">2009-01-29T18:28:52Z</dcterms:created>
  <dcterms:modified xsi:type="dcterms:W3CDTF">2010-10-20T14:31:35Z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TC300007841033</vt:lpwstr>
  </property>
</Properties>
</file>